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56" r:id="rId2"/>
    <p:sldId id="265" r:id="rId3"/>
    <p:sldId id="266" r:id="rId4"/>
    <p:sldId id="258" r:id="rId5"/>
    <p:sldId id="259" r:id="rId6"/>
    <p:sldId id="260" r:id="rId7"/>
    <p:sldId id="261" r:id="rId8"/>
    <p:sldId id="262" r:id="rId9"/>
    <p:sldId id="263" r:id="rId10"/>
    <p:sldId id="264"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90" r:id="rId29"/>
    <p:sldId id="284" r:id="rId30"/>
    <p:sldId id="291" r:id="rId31"/>
    <p:sldId id="285" r:id="rId32"/>
    <p:sldId id="286" r:id="rId33"/>
    <p:sldId id="287" r:id="rId34"/>
    <p:sldId id="288" r:id="rId35"/>
    <p:sldId id="289" r:id="rId36"/>
    <p:sldId id="292" r:id="rId37"/>
    <p:sldId id="293" r:id="rId38"/>
    <p:sldId id="294" r:id="rId39"/>
    <p:sldId id="295" r:id="rId40"/>
    <p:sldId id="296" r:id="rId41"/>
    <p:sldId id="297" r:id="rId42"/>
    <p:sldId id="298" r:id="rId43"/>
    <p:sldId id="300" r:id="rId44"/>
    <p:sldId id="299" r:id="rId45"/>
    <p:sldId id="301" r:id="rId46"/>
    <p:sldId id="302" r:id="rId47"/>
    <p:sldId id="303" r:id="rId48"/>
    <p:sldId id="304" r:id="rId49"/>
    <p:sldId id="305" r:id="rId50"/>
    <p:sldId id="306"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07" r:id="rId72"/>
    <p:sldId id="328" r:id="rId73"/>
    <p:sldId id="331" r:id="rId74"/>
    <p:sldId id="330" r:id="rId75"/>
    <p:sldId id="329"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D4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90" autoAdjust="0"/>
    <p:restoredTop sz="94660"/>
  </p:normalViewPr>
  <p:slideViewPr>
    <p:cSldViewPr snapToGrid="0" showGuides="1">
      <p:cViewPr varScale="1">
        <p:scale>
          <a:sx n="47" d="100"/>
          <a:sy n="47" d="100"/>
        </p:scale>
        <p:origin x="700" y="32"/>
      </p:cViewPr>
      <p:guideLst>
        <p:guide orient="horz" pos="2137"/>
        <p:guide pos="3840"/>
      </p:guideLst>
    </p:cSldViewPr>
  </p:slideViewPr>
  <p:notesTextViewPr>
    <p:cViewPr>
      <p:scale>
        <a:sx n="1" d="1"/>
        <a:sy n="1" d="1"/>
      </p:scale>
      <p:origin x="0" y="0"/>
    </p:cViewPr>
  </p:notesTextViewPr>
  <p:notesViewPr>
    <p:cSldViewPr snapToGrid="0" showGuides="1">
      <p:cViewPr varScale="1">
        <p:scale>
          <a:sx n="72" d="100"/>
          <a:sy n="72" d="100"/>
        </p:scale>
        <p:origin x="288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43416A3-7C24-4EAE-A2B3-87385718AD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9AE8FE8-514A-4B78-B2BB-041DF21185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05A2E1-0692-46C8-9006-ACEB2B8C3E15}" type="datetimeFigureOut">
              <a:rPr lang="zh-CN" altLang="en-US" smtClean="0"/>
              <a:t>2023-01-20</a:t>
            </a:fld>
            <a:endParaRPr lang="zh-CN" altLang="en-US"/>
          </a:p>
        </p:txBody>
      </p:sp>
      <p:sp>
        <p:nvSpPr>
          <p:cNvPr id="4" name="页脚占位符 3">
            <a:extLst>
              <a:ext uri="{FF2B5EF4-FFF2-40B4-BE49-F238E27FC236}">
                <a16:creationId xmlns:a16="http://schemas.microsoft.com/office/drawing/2014/main" id="{51E0B614-73FF-4538-8A16-88240B9A1B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1CEA83C-B87D-4E05-B3EC-82A4210ED6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99B723-E863-490B-A63D-CC7424B243B6}" type="slidenum">
              <a:rPr lang="zh-CN" altLang="en-US" smtClean="0"/>
              <a:t>‹#›</a:t>
            </a:fld>
            <a:endParaRPr lang="zh-CN" altLang="en-US"/>
          </a:p>
        </p:txBody>
      </p:sp>
    </p:spTree>
    <p:extLst>
      <p:ext uri="{BB962C8B-B14F-4D97-AF65-F5344CB8AC3E}">
        <p14:creationId xmlns:p14="http://schemas.microsoft.com/office/powerpoint/2010/main" val="2627671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9B013-4FD4-478B-9ADB-3FBD4F2094DF}" type="datetimeFigureOut">
              <a:rPr lang="zh-CN" altLang="en-US" smtClean="0"/>
              <a:t>2023-01-20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C2FDD9-70DF-4070-BEBF-1ED3B9207DBE}" type="slidenum">
              <a:rPr lang="zh-CN" altLang="en-US" smtClean="0"/>
              <a:t>‹#›</a:t>
            </a:fld>
            <a:endParaRPr lang="zh-CN" altLang="en-US"/>
          </a:p>
        </p:txBody>
      </p:sp>
    </p:spTree>
    <p:extLst>
      <p:ext uri="{BB962C8B-B14F-4D97-AF65-F5344CB8AC3E}">
        <p14:creationId xmlns:p14="http://schemas.microsoft.com/office/powerpoint/2010/main" val="3747803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E30C0-4ED1-4FCD-9D44-BDCEF04FCA5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647D283-F1FF-4D30-8BAD-34B8CAD2FB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782B243-CE36-4918-AE8C-8CD2B4C71F7A}"/>
              </a:ext>
            </a:extLst>
          </p:cNvPr>
          <p:cNvSpPr>
            <a:spLocks noGrp="1"/>
          </p:cNvSpPr>
          <p:nvPr>
            <p:ph type="dt" sz="half" idx="10"/>
          </p:nvPr>
        </p:nvSpPr>
        <p:spPr/>
        <p:txBody>
          <a:bodyPr/>
          <a:lstStyle/>
          <a:p>
            <a:fld id="{125F27E4-63FE-4301-BB2B-437FAB15022A}" type="datetimeFigureOut">
              <a:rPr lang="zh-CN" altLang="en-US" smtClean="0"/>
              <a:t>2023-01-20</a:t>
            </a:fld>
            <a:endParaRPr lang="zh-CN" altLang="en-US"/>
          </a:p>
        </p:txBody>
      </p:sp>
      <p:sp>
        <p:nvSpPr>
          <p:cNvPr id="5" name="页脚占位符 4">
            <a:extLst>
              <a:ext uri="{FF2B5EF4-FFF2-40B4-BE49-F238E27FC236}">
                <a16:creationId xmlns:a16="http://schemas.microsoft.com/office/drawing/2014/main" id="{9548D214-3712-4A6E-9E0F-B45ABCC30B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4BE47B-A83F-4EAB-A9E0-5F728E038DD5}"/>
              </a:ext>
            </a:extLst>
          </p:cNvPr>
          <p:cNvSpPr>
            <a:spLocks noGrp="1"/>
          </p:cNvSpPr>
          <p:nvPr>
            <p:ph type="sldNum" sz="quarter" idx="12"/>
          </p:nvPr>
        </p:nvSpPr>
        <p:spPr/>
        <p:txBody>
          <a:body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3127930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9ADAA-E858-4D62-BAC3-378C3118B4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23709F8-2A57-4346-A61B-A24769C599C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B4E1D7-CBA2-440D-B20B-B4E2BC729AD0}"/>
              </a:ext>
            </a:extLst>
          </p:cNvPr>
          <p:cNvSpPr>
            <a:spLocks noGrp="1"/>
          </p:cNvSpPr>
          <p:nvPr>
            <p:ph type="dt" sz="half" idx="10"/>
          </p:nvPr>
        </p:nvSpPr>
        <p:spPr/>
        <p:txBody>
          <a:bodyPr/>
          <a:lstStyle/>
          <a:p>
            <a:fld id="{125F27E4-63FE-4301-BB2B-437FAB15022A}" type="datetimeFigureOut">
              <a:rPr lang="zh-CN" altLang="en-US" smtClean="0"/>
              <a:t>2023-01-20</a:t>
            </a:fld>
            <a:endParaRPr lang="zh-CN" altLang="en-US"/>
          </a:p>
        </p:txBody>
      </p:sp>
      <p:sp>
        <p:nvSpPr>
          <p:cNvPr id="5" name="页脚占位符 4">
            <a:extLst>
              <a:ext uri="{FF2B5EF4-FFF2-40B4-BE49-F238E27FC236}">
                <a16:creationId xmlns:a16="http://schemas.microsoft.com/office/drawing/2014/main" id="{B6943FF3-7208-4903-82EB-455CC6FAEB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94A145-2F28-44EF-8127-F738017B08DD}"/>
              </a:ext>
            </a:extLst>
          </p:cNvPr>
          <p:cNvSpPr>
            <a:spLocks noGrp="1"/>
          </p:cNvSpPr>
          <p:nvPr>
            <p:ph type="sldNum" sz="quarter" idx="12"/>
          </p:nvPr>
        </p:nvSpPr>
        <p:spPr/>
        <p:txBody>
          <a:body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2703829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E90761F-1C5E-415C-BC29-4C92AB509C05}"/>
              </a:ext>
            </a:extLst>
          </p:cNvPr>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AE41322-05C6-4A95-9B33-DC08984806DD}"/>
              </a:ext>
            </a:extLst>
          </p:cNvPr>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D2F694-639A-4CBB-9E4A-4452B5FE27B4}"/>
              </a:ext>
            </a:extLst>
          </p:cNvPr>
          <p:cNvSpPr>
            <a:spLocks noGrp="1"/>
          </p:cNvSpPr>
          <p:nvPr>
            <p:ph type="dt" sz="half" idx="10"/>
          </p:nvPr>
        </p:nvSpPr>
        <p:spPr/>
        <p:txBody>
          <a:bodyPr/>
          <a:lstStyle/>
          <a:p>
            <a:fld id="{125F27E4-63FE-4301-BB2B-437FAB15022A}" type="datetimeFigureOut">
              <a:rPr lang="zh-CN" altLang="en-US" smtClean="0"/>
              <a:t>2023-01-20</a:t>
            </a:fld>
            <a:endParaRPr lang="zh-CN" altLang="en-US"/>
          </a:p>
        </p:txBody>
      </p:sp>
      <p:sp>
        <p:nvSpPr>
          <p:cNvPr id="5" name="页脚占位符 4">
            <a:extLst>
              <a:ext uri="{FF2B5EF4-FFF2-40B4-BE49-F238E27FC236}">
                <a16:creationId xmlns:a16="http://schemas.microsoft.com/office/drawing/2014/main" id="{03462D2B-FE79-4670-B476-7E24C01CAD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313184-E3A2-42BE-A478-2F3018132D8F}"/>
              </a:ext>
            </a:extLst>
          </p:cNvPr>
          <p:cNvSpPr>
            <a:spLocks noGrp="1"/>
          </p:cNvSpPr>
          <p:nvPr>
            <p:ph type="sldNum" sz="quarter" idx="12"/>
          </p:nvPr>
        </p:nvSpPr>
        <p:spPr/>
        <p:txBody>
          <a:body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240877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A3BD-E5F8-4FA5-AD66-52012140FF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9E6E52-7BA4-491B-8BE6-08A9FE0B8DE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08DE7B-5E65-4948-B813-00F060D918D8}"/>
              </a:ext>
            </a:extLst>
          </p:cNvPr>
          <p:cNvSpPr>
            <a:spLocks noGrp="1"/>
          </p:cNvSpPr>
          <p:nvPr>
            <p:ph type="dt" sz="half" idx="10"/>
          </p:nvPr>
        </p:nvSpPr>
        <p:spPr/>
        <p:txBody>
          <a:bodyPr/>
          <a:lstStyle/>
          <a:p>
            <a:fld id="{125F27E4-63FE-4301-BB2B-437FAB15022A}" type="datetimeFigureOut">
              <a:rPr lang="zh-CN" altLang="en-US" smtClean="0"/>
              <a:t>2023-01-20</a:t>
            </a:fld>
            <a:endParaRPr lang="zh-CN" altLang="en-US"/>
          </a:p>
        </p:txBody>
      </p:sp>
      <p:sp>
        <p:nvSpPr>
          <p:cNvPr id="5" name="页脚占位符 4">
            <a:extLst>
              <a:ext uri="{FF2B5EF4-FFF2-40B4-BE49-F238E27FC236}">
                <a16:creationId xmlns:a16="http://schemas.microsoft.com/office/drawing/2014/main" id="{997F1841-49B7-4676-81E0-1CDD32A55C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AB846B-096C-4923-8042-0D9E3B8C5818}"/>
              </a:ext>
            </a:extLst>
          </p:cNvPr>
          <p:cNvSpPr>
            <a:spLocks noGrp="1"/>
          </p:cNvSpPr>
          <p:nvPr>
            <p:ph type="sldNum" sz="quarter" idx="12"/>
          </p:nvPr>
        </p:nvSpPr>
        <p:spPr/>
        <p:txBody>
          <a:body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4007177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0B857D-99AC-441C-89CC-2FD7F243D515}"/>
              </a:ext>
            </a:extLst>
          </p:cNvPr>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E833C27-2C14-4342-A998-05808F5CC811}"/>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EF00008-8F44-487A-8BDF-F06E2FF48668}"/>
              </a:ext>
            </a:extLst>
          </p:cNvPr>
          <p:cNvSpPr>
            <a:spLocks noGrp="1"/>
          </p:cNvSpPr>
          <p:nvPr>
            <p:ph type="dt" sz="half" idx="10"/>
          </p:nvPr>
        </p:nvSpPr>
        <p:spPr/>
        <p:txBody>
          <a:bodyPr/>
          <a:lstStyle/>
          <a:p>
            <a:fld id="{125F27E4-63FE-4301-BB2B-437FAB15022A}" type="datetimeFigureOut">
              <a:rPr lang="zh-CN" altLang="en-US" smtClean="0"/>
              <a:t>2023-01-20</a:t>
            </a:fld>
            <a:endParaRPr lang="zh-CN" altLang="en-US"/>
          </a:p>
        </p:txBody>
      </p:sp>
      <p:sp>
        <p:nvSpPr>
          <p:cNvPr id="5" name="页脚占位符 4">
            <a:extLst>
              <a:ext uri="{FF2B5EF4-FFF2-40B4-BE49-F238E27FC236}">
                <a16:creationId xmlns:a16="http://schemas.microsoft.com/office/drawing/2014/main" id="{6F2C11C7-E2D0-4DC9-998A-CB69287B6B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E9B05B-A766-48F3-A7B1-C2B5DD88235B}"/>
              </a:ext>
            </a:extLst>
          </p:cNvPr>
          <p:cNvSpPr>
            <a:spLocks noGrp="1"/>
          </p:cNvSpPr>
          <p:nvPr>
            <p:ph type="sldNum" sz="quarter" idx="12"/>
          </p:nvPr>
        </p:nvSpPr>
        <p:spPr/>
        <p:txBody>
          <a:body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360004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55C35-8250-40E7-8325-ACE17A9AC9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CC6A23D-B087-4297-8252-7F56FC7F840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A7BA973-BF0F-422D-8556-18614F278B5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098C51-3D51-40E0-B91A-5E4EAA349AD2}"/>
              </a:ext>
            </a:extLst>
          </p:cNvPr>
          <p:cNvSpPr>
            <a:spLocks noGrp="1"/>
          </p:cNvSpPr>
          <p:nvPr>
            <p:ph type="dt" sz="half" idx="10"/>
          </p:nvPr>
        </p:nvSpPr>
        <p:spPr/>
        <p:txBody>
          <a:bodyPr/>
          <a:lstStyle/>
          <a:p>
            <a:fld id="{125F27E4-63FE-4301-BB2B-437FAB15022A}" type="datetimeFigureOut">
              <a:rPr lang="zh-CN" altLang="en-US" smtClean="0"/>
              <a:t>2023-01-20</a:t>
            </a:fld>
            <a:endParaRPr lang="zh-CN" altLang="en-US"/>
          </a:p>
        </p:txBody>
      </p:sp>
      <p:sp>
        <p:nvSpPr>
          <p:cNvPr id="6" name="页脚占位符 5">
            <a:extLst>
              <a:ext uri="{FF2B5EF4-FFF2-40B4-BE49-F238E27FC236}">
                <a16:creationId xmlns:a16="http://schemas.microsoft.com/office/drawing/2014/main" id="{99A352EE-158A-40AD-82B6-E7EA652CD7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7298D93-1769-480E-A512-823A21CD9C9F}"/>
              </a:ext>
            </a:extLst>
          </p:cNvPr>
          <p:cNvSpPr>
            <a:spLocks noGrp="1"/>
          </p:cNvSpPr>
          <p:nvPr>
            <p:ph type="sldNum" sz="quarter" idx="12"/>
          </p:nvPr>
        </p:nvSpPr>
        <p:spPr/>
        <p:txBody>
          <a:body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263234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97E64B-D14E-493D-A5B8-92FCA23E4067}"/>
              </a:ext>
            </a:extLst>
          </p:cNvPr>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4CFF0AE-E301-4077-BBA4-3A818F244CF1}"/>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191141-F357-4701-901D-9F3D2B9D6841}"/>
              </a:ext>
            </a:extLst>
          </p:cNvPr>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6DC07A-9DC9-49BE-9051-C4015594AF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6B4A8D7-BCD5-4961-82EB-57A2B408E1E0}"/>
              </a:ext>
            </a:extLst>
          </p:cNvPr>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617B3A4-6438-4CAF-958E-FD8973A3C8B5}"/>
              </a:ext>
            </a:extLst>
          </p:cNvPr>
          <p:cNvSpPr>
            <a:spLocks noGrp="1"/>
          </p:cNvSpPr>
          <p:nvPr>
            <p:ph type="dt" sz="half" idx="10"/>
          </p:nvPr>
        </p:nvSpPr>
        <p:spPr/>
        <p:txBody>
          <a:bodyPr/>
          <a:lstStyle/>
          <a:p>
            <a:fld id="{125F27E4-63FE-4301-BB2B-437FAB15022A}" type="datetimeFigureOut">
              <a:rPr lang="zh-CN" altLang="en-US" smtClean="0"/>
              <a:t>2023-01-20</a:t>
            </a:fld>
            <a:endParaRPr lang="zh-CN" altLang="en-US"/>
          </a:p>
        </p:txBody>
      </p:sp>
      <p:sp>
        <p:nvSpPr>
          <p:cNvPr id="8" name="页脚占位符 7">
            <a:extLst>
              <a:ext uri="{FF2B5EF4-FFF2-40B4-BE49-F238E27FC236}">
                <a16:creationId xmlns:a16="http://schemas.microsoft.com/office/drawing/2014/main" id="{E5D1811E-3861-466A-9E37-A7541C79BCB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66179B1-77F2-46A3-B1A0-7E335F7ABDB5}"/>
              </a:ext>
            </a:extLst>
          </p:cNvPr>
          <p:cNvSpPr>
            <a:spLocks noGrp="1"/>
          </p:cNvSpPr>
          <p:nvPr>
            <p:ph type="sldNum" sz="quarter" idx="12"/>
          </p:nvPr>
        </p:nvSpPr>
        <p:spPr/>
        <p:txBody>
          <a:body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1879490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34F96-958E-4384-8837-518E9AA2A6A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EAB4FA6-B4DE-4607-8CD4-CF7387E9CD44}"/>
              </a:ext>
            </a:extLst>
          </p:cNvPr>
          <p:cNvSpPr>
            <a:spLocks noGrp="1"/>
          </p:cNvSpPr>
          <p:nvPr>
            <p:ph type="dt" sz="half" idx="10"/>
          </p:nvPr>
        </p:nvSpPr>
        <p:spPr/>
        <p:txBody>
          <a:bodyPr/>
          <a:lstStyle/>
          <a:p>
            <a:fld id="{125F27E4-63FE-4301-BB2B-437FAB15022A}" type="datetimeFigureOut">
              <a:rPr lang="zh-CN" altLang="en-US" smtClean="0"/>
              <a:t>2023-01-20</a:t>
            </a:fld>
            <a:endParaRPr lang="zh-CN" altLang="en-US"/>
          </a:p>
        </p:txBody>
      </p:sp>
      <p:sp>
        <p:nvSpPr>
          <p:cNvPr id="4" name="页脚占位符 3">
            <a:extLst>
              <a:ext uri="{FF2B5EF4-FFF2-40B4-BE49-F238E27FC236}">
                <a16:creationId xmlns:a16="http://schemas.microsoft.com/office/drawing/2014/main" id="{614937E9-D878-45A5-ADFF-56B7CB946C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809C58E-1682-40B2-BC19-96F7DBA50C01}"/>
              </a:ext>
            </a:extLst>
          </p:cNvPr>
          <p:cNvSpPr>
            <a:spLocks noGrp="1"/>
          </p:cNvSpPr>
          <p:nvPr>
            <p:ph type="sldNum" sz="quarter" idx="12"/>
          </p:nvPr>
        </p:nvSpPr>
        <p:spPr/>
        <p:txBody>
          <a:body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1022786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1309C95-5C4D-41A6-8612-2489521EC1C0}"/>
              </a:ext>
            </a:extLst>
          </p:cNvPr>
          <p:cNvSpPr>
            <a:spLocks noGrp="1"/>
          </p:cNvSpPr>
          <p:nvPr>
            <p:ph type="dt" sz="half" idx="10"/>
          </p:nvPr>
        </p:nvSpPr>
        <p:spPr/>
        <p:txBody>
          <a:bodyPr/>
          <a:lstStyle/>
          <a:p>
            <a:fld id="{125F27E4-63FE-4301-BB2B-437FAB15022A}" type="datetimeFigureOut">
              <a:rPr lang="zh-CN" altLang="en-US" smtClean="0"/>
              <a:t>2023-01-20</a:t>
            </a:fld>
            <a:endParaRPr lang="zh-CN" altLang="en-US"/>
          </a:p>
        </p:txBody>
      </p:sp>
      <p:sp>
        <p:nvSpPr>
          <p:cNvPr id="3" name="页脚占位符 2">
            <a:extLst>
              <a:ext uri="{FF2B5EF4-FFF2-40B4-BE49-F238E27FC236}">
                <a16:creationId xmlns:a16="http://schemas.microsoft.com/office/drawing/2014/main" id="{C6A75296-2660-485B-BFF9-DCDB22702FB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AA1EC7-9D98-4D95-8E43-9F97A547EA10}"/>
              </a:ext>
            </a:extLst>
          </p:cNvPr>
          <p:cNvSpPr>
            <a:spLocks noGrp="1"/>
          </p:cNvSpPr>
          <p:nvPr>
            <p:ph type="sldNum" sz="quarter" idx="12"/>
          </p:nvPr>
        </p:nvSpPr>
        <p:spPr/>
        <p:txBody>
          <a:body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3615404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E9D6F-7B63-42CB-98F0-C664A9C5F85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0142FB6-68E4-4AE8-B061-F302255E3843}"/>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C0693E7-937D-46BC-8D40-93D248BA85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A02AAB4-FBF9-4A5F-AD48-E464D458BE1B}"/>
              </a:ext>
            </a:extLst>
          </p:cNvPr>
          <p:cNvSpPr>
            <a:spLocks noGrp="1"/>
          </p:cNvSpPr>
          <p:nvPr>
            <p:ph type="dt" sz="half" idx="10"/>
          </p:nvPr>
        </p:nvSpPr>
        <p:spPr/>
        <p:txBody>
          <a:bodyPr/>
          <a:lstStyle/>
          <a:p>
            <a:fld id="{125F27E4-63FE-4301-BB2B-437FAB15022A}" type="datetimeFigureOut">
              <a:rPr lang="zh-CN" altLang="en-US" smtClean="0"/>
              <a:t>2023-01-20</a:t>
            </a:fld>
            <a:endParaRPr lang="zh-CN" altLang="en-US"/>
          </a:p>
        </p:txBody>
      </p:sp>
      <p:sp>
        <p:nvSpPr>
          <p:cNvPr id="6" name="页脚占位符 5">
            <a:extLst>
              <a:ext uri="{FF2B5EF4-FFF2-40B4-BE49-F238E27FC236}">
                <a16:creationId xmlns:a16="http://schemas.microsoft.com/office/drawing/2014/main" id="{40BA1901-AB31-4B43-A923-5B94A52990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712FF4-BF08-45E4-94E4-299B9FA9FD63}"/>
              </a:ext>
            </a:extLst>
          </p:cNvPr>
          <p:cNvSpPr>
            <a:spLocks noGrp="1"/>
          </p:cNvSpPr>
          <p:nvPr>
            <p:ph type="sldNum" sz="quarter" idx="12"/>
          </p:nvPr>
        </p:nvSpPr>
        <p:spPr/>
        <p:txBody>
          <a:body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124090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52245-EC9E-4E47-BF96-A555BDB239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F600A8-344D-48B6-9321-C49A3603E0D8}"/>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649F1FF-B26A-4F1A-AFF6-97550F04A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F914F27-2E26-4E98-8124-0CBB8F53CDE9}"/>
              </a:ext>
            </a:extLst>
          </p:cNvPr>
          <p:cNvSpPr>
            <a:spLocks noGrp="1"/>
          </p:cNvSpPr>
          <p:nvPr>
            <p:ph type="dt" sz="half" idx="10"/>
          </p:nvPr>
        </p:nvSpPr>
        <p:spPr/>
        <p:txBody>
          <a:bodyPr/>
          <a:lstStyle/>
          <a:p>
            <a:fld id="{125F27E4-63FE-4301-BB2B-437FAB15022A}" type="datetimeFigureOut">
              <a:rPr lang="zh-CN" altLang="en-US" smtClean="0"/>
              <a:t>2023-01-20</a:t>
            </a:fld>
            <a:endParaRPr lang="zh-CN" altLang="en-US"/>
          </a:p>
        </p:txBody>
      </p:sp>
      <p:sp>
        <p:nvSpPr>
          <p:cNvPr id="6" name="页脚占位符 5">
            <a:extLst>
              <a:ext uri="{FF2B5EF4-FFF2-40B4-BE49-F238E27FC236}">
                <a16:creationId xmlns:a16="http://schemas.microsoft.com/office/drawing/2014/main" id="{0ACC7989-0CF1-452C-A20C-F4D106C581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A08C07-BDE6-49C2-A12B-631E91E6FB86}"/>
              </a:ext>
            </a:extLst>
          </p:cNvPr>
          <p:cNvSpPr>
            <a:spLocks noGrp="1"/>
          </p:cNvSpPr>
          <p:nvPr>
            <p:ph type="sldNum" sz="quarter" idx="12"/>
          </p:nvPr>
        </p:nvSpPr>
        <p:spPr/>
        <p:txBody>
          <a:body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3684776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C2DD2C6-A8DC-4939-931B-D656535BEC9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C3EC92-7C56-4738-8E53-28FAE21C6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A990E0-35EE-4E74-92AD-FA08D1ABF9F0}"/>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5F27E4-63FE-4301-BB2B-437FAB15022A}" type="datetimeFigureOut">
              <a:rPr lang="zh-CN" altLang="en-US" smtClean="0"/>
              <a:t>2023-01-20</a:t>
            </a:fld>
            <a:endParaRPr lang="zh-CN" altLang="en-US"/>
          </a:p>
        </p:txBody>
      </p:sp>
      <p:sp>
        <p:nvSpPr>
          <p:cNvPr id="5" name="页脚占位符 4">
            <a:extLst>
              <a:ext uri="{FF2B5EF4-FFF2-40B4-BE49-F238E27FC236}">
                <a16:creationId xmlns:a16="http://schemas.microsoft.com/office/drawing/2014/main" id="{A3A9F6E8-F4A4-42B9-9D44-AEA360A6B28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95076F7-AF9F-4CDB-9AE5-2BE25F4AEDD9}"/>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96E1A6-47F3-48E4-A693-E0D6FB172D60}" type="slidenum">
              <a:rPr lang="zh-CN" altLang="en-US" smtClean="0"/>
              <a:t>‹#›</a:t>
            </a:fld>
            <a:endParaRPr lang="zh-CN" altLang="en-US"/>
          </a:p>
        </p:txBody>
      </p:sp>
    </p:spTree>
    <p:extLst>
      <p:ext uri="{BB962C8B-B14F-4D97-AF65-F5344CB8AC3E}">
        <p14:creationId xmlns:p14="http://schemas.microsoft.com/office/powerpoint/2010/main" val="662068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8E49F-8BEB-4C8A-8771-3CD9892CDAC5}"/>
              </a:ext>
            </a:extLst>
          </p:cNvPr>
          <p:cNvSpPr>
            <a:spLocks noGrp="1"/>
          </p:cNvSpPr>
          <p:nvPr>
            <p:ph type="ctrTitle"/>
          </p:nvPr>
        </p:nvSpPr>
        <p:spPr/>
        <p:txBody>
          <a:bodyPr/>
          <a:lstStyle/>
          <a:p>
            <a:r>
              <a:rPr lang="en-US" altLang="zh-CN" dirty="0"/>
              <a:t>    2021A</a:t>
            </a:r>
            <a:r>
              <a:rPr lang="en-US" altLang="zh-CN" sz="1600" dirty="0"/>
              <a:t>2122025</a:t>
            </a:r>
            <a:endParaRPr lang="zh-CN" altLang="en-US" dirty="0"/>
          </a:p>
        </p:txBody>
      </p:sp>
      <p:sp>
        <p:nvSpPr>
          <p:cNvPr id="3" name="副标题 2">
            <a:extLst>
              <a:ext uri="{FF2B5EF4-FFF2-40B4-BE49-F238E27FC236}">
                <a16:creationId xmlns:a16="http://schemas.microsoft.com/office/drawing/2014/main" id="{BCC2F675-2519-44AB-9A83-CE7F2EAD2B2F}"/>
              </a:ext>
            </a:extLst>
          </p:cNvPr>
          <p:cNvSpPr>
            <a:spLocks noGrp="1"/>
          </p:cNvSpPr>
          <p:nvPr>
            <p:ph type="subTitle" idx="1"/>
          </p:nvPr>
        </p:nvSpPr>
        <p:spPr/>
        <p:txBody>
          <a:bodyPr/>
          <a:lstStyle/>
          <a:p>
            <a:r>
              <a:rPr lang="zh-CN" altLang="en-US" dirty="0"/>
              <a:t>虚空数据神作</a:t>
            </a:r>
            <a:endParaRPr lang="en-US" altLang="zh-CN" dirty="0"/>
          </a:p>
          <a:p>
            <a:r>
              <a:rPr lang="en-US" altLang="zh-CN" dirty="0"/>
              <a:t>Fungal Decomposition Modeling via Stochastic Gradient</a:t>
            </a:r>
          </a:p>
          <a:p>
            <a:r>
              <a:rPr lang="en-US" altLang="zh-CN" dirty="0"/>
              <a:t>Descent and Cellular Automata</a:t>
            </a:r>
            <a:endParaRPr lang="zh-CN" altLang="en-US" dirty="0"/>
          </a:p>
        </p:txBody>
      </p:sp>
    </p:spTree>
    <p:extLst>
      <p:ext uri="{BB962C8B-B14F-4D97-AF65-F5344CB8AC3E}">
        <p14:creationId xmlns:p14="http://schemas.microsoft.com/office/powerpoint/2010/main" val="220370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24C9C6-A2D3-4CCC-ABFE-97560ABE3C08}"/>
              </a:ext>
            </a:extLst>
          </p:cNvPr>
          <p:cNvPicPr>
            <a:picLocks noChangeAspect="1"/>
          </p:cNvPicPr>
          <p:nvPr/>
        </p:nvPicPr>
        <p:blipFill>
          <a:blip r:embed="rId2"/>
          <a:stretch>
            <a:fillRect/>
          </a:stretch>
        </p:blipFill>
        <p:spPr>
          <a:xfrm>
            <a:off x="854752" y="617390"/>
            <a:ext cx="9211961" cy="2581635"/>
          </a:xfrm>
          <a:prstGeom prst="rect">
            <a:avLst/>
          </a:prstGeom>
        </p:spPr>
      </p:pic>
      <p:pic>
        <p:nvPicPr>
          <p:cNvPr id="5" name="图片 4">
            <a:extLst>
              <a:ext uri="{FF2B5EF4-FFF2-40B4-BE49-F238E27FC236}">
                <a16:creationId xmlns:a16="http://schemas.microsoft.com/office/drawing/2014/main" id="{614DEC6F-E0E8-4485-A9BC-B1AE6766FB91}"/>
              </a:ext>
            </a:extLst>
          </p:cNvPr>
          <p:cNvPicPr>
            <a:picLocks noChangeAspect="1"/>
          </p:cNvPicPr>
          <p:nvPr/>
        </p:nvPicPr>
        <p:blipFill>
          <a:blip r:embed="rId3"/>
          <a:stretch>
            <a:fillRect/>
          </a:stretch>
        </p:blipFill>
        <p:spPr>
          <a:xfrm>
            <a:off x="2978390" y="3437241"/>
            <a:ext cx="7602011" cy="1819529"/>
          </a:xfrm>
          <a:prstGeom prst="rect">
            <a:avLst/>
          </a:prstGeom>
        </p:spPr>
      </p:pic>
      <p:pic>
        <p:nvPicPr>
          <p:cNvPr id="7" name="图片 6">
            <a:extLst>
              <a:ext uri="{FF2B5EF4-FFF2-40B4-BE49-F238E27FC236}">
                <a16:creationId xmlns:a16="http://schemas.microsoft.com/office/drawing/2014/main" id="{A41F9349-2B0D-4FC7-8986-1EFF767B1053}"/>
              </a:ext>
            </a:extLst>
          </p:cNvPr>
          <p:cNvPicPr>
            <a:picLocks noChangeAspect="1"/>
          </p:cNvPicPr>
          <p:nvPr/>
        </p:nvPicPr>
        <p:blipFill>
          <a:blip r:embed="rId4"/>
          <a:stretch>
            <a:fillRect/>
          </a:stretch>
        </p:blipFill>
        <p:spPr>
          <a:xfrm>
            <a:off x="2746689" y="5256770"/>
            <a:ext cx="7468642" cy="1305107"/>
          </a:xfrm>
          <a:prstGeom prst="rect">
            <a:avLst/>
          </a:prstGeom>
        </p:spPr>
      </p:pic>
      <p:sp>
        <p:nvSpPr>
          <p:cNvPr id="8" name="箭头: 右 7">
            <a:extLst>
              <a:ext uri="{FF2B5EF4-FFF2-40B4-BE49-F238E27FC236}">
                <a16:creationId xmlns:a16="http://schemas.microsoft.com/office/drawing/2014/main" id="{3C284F0E-CB13-4B88-BAA1-029F04963F3A}"/>
              </a:ext>
            </a:extLst>
          </p:cNvPr>
          <p:cNvSpPr/>
          <p:nvPr/>
        </p:nvSpPr>
        <p:spPr>
          <a:xfrm rot="14684298">
            <a:off x="3275516" y="2552070"/>
            <a:ext cx="1619237" cy="308183"/>
          </a:xfrm>
          <a:prstGeom prst="rightArrow">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E6F94359-207A-448F-8008-5936B69AFD97}"/>
              </a:ext>
            </a:extLst>
          </p:cNvPr>
          <p:cNvSpPr/>
          <p:nvPr/>
        </p:nvSpPr>
        <p:spPr>
          <a:xfrm rot="14684298">
            <a:off x="2304185" y="3758299"/>
            <a:ext cx="3783681" cy="323194"/>
          </a:xfrm>
          <a:prstGeom prst="rightArrow">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3575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A9D1779-6B7F-469C-BA93-401413913954}"/>
              </a:ext>
            </a:extLst>
          </p:cNvPr>
          <p:cNvPicPr>
            <a:picLocks noChangeAspect="1"/>
          </p:cNvPicPr>
          <p:nvPr/>
        </p:nvPicPr>
        <p:blipFill>
          <a:blip r:embed="rId2"/>
          <a:stretch>
            <a:fillRect/>
          </a:stretch>
        </p:blipFill>
        <p:spPr>
          <a:xfrm>
            <a:off x="189575" y="0"/>
            <a:ext cx="7250476" cy="6858000"/>
          </a:xfrm>
          <a:prstGeom prst="rect">
            <a:avLst/>
          </a:prstGeom>
        </p:spPr>
      </p:pic>
      <p:sp>
        <p:nvSpPr>
          <p:cNvPr id="4" name="文本框 3">
            <a:extLst>
              <a:ext uri="{FF2B5EF4-FFF2-40B4-BE49-F238E27FC236}">
                <a16:creationId xmlns:a16="http://schemas.microsoft.com/office/drawing/2014/main" id="{FB3EFFCA-8684-4F0B-AC18-7FBA3519A441}"/>
              </a:ext>
            </a:extLst>
          </p:cNvPr>
          <p:cNvSpPr txBox="1"/>
          <p:nvPr/>
        </p:nvSpPr>
        <p:spPr>
          <a:xfrm>
            <a:off x="7683892" y="2858703"/>
            <a:ext cx="4318535" cy="923330"/>
          </a:xfrm>
          <a:prstGeom prst="rect">
            <a:avLst/>
          </a:prstGeom>
          <a:noFill/>
        </p:spPr>
        <p:txBody>
          <a:bodyPr wrap="square" rtlCol="0">
            <a:spAutoFit/>
          </a:bodyPr>
          <a:lstStyle/>
          <a:p>
            <a:r>
              <a:rPr lang="zh-CN" altLang="en-US" dirty="0"/>
              <a:t>分总结构，先较为粗略的介绍数据的搭建，再做一个总结，再介绍每个章节解决的是那个问题</a:t>
            </a:r>
          </a:p>
        </p:txBody>
      </p:sp>
    </p:spTree>
    <p:extLst>
      <p:ext uri="{BB962C8B-B14F-4D97-AF65-F5344CB8AC3E}">
        <p14:creationId xmlns:p14="http://schemas.microsoft.com/office/powerpoint/2010/main" val="425540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58F4DE3-9D13-499C-B466-F220D46D4442}"/>
              </a:ext>
            </a:extLst>
          </p:cNvPr>
          <p:cNvPicPr>
            <a:picLocks noChangeAspect="1"/>
          </p:cNvPicPr>
          <p:nvPr/>
        </p:nvPicPr>
        <p:blipFill>
          <a:blip r:embed="rId2"/>
          <a:stretch>
            <a:fillRect/>
          </a:stretch>
        </p:blipFill>
        <p:spPr>
          <a:xfrm>
            <a:off x="611188" y="0"/>
            <a:ext cx="6773010" cy="6858000"/>
          </a:xfrm>
          <a:prstGeom prst="rect">
            <a:avLst/>
          </a:prstGeom>
        </p:spPr>
      </p:pic>
      <p:cxnSp>
        <p:nvCxnSpPr>
          <p:cNvPr id="5" name="直接箭头连接符 4">
            <a:extLst>
              <a:ext uri="{FF2B5EF4-FFF2-40B4-BE49-F238E27FC236}">
                <a16:creationId xmlns:a16="http://schemas.microsoft.com/office/drawing/2014/main" id="{49579671-3BB8-4336-9AA5-E5F5F9E0A1AF}"/>
              </a:ext>
            </a:extLst>
          </p:cNvPr>
          <p:cNvCxnSpPr/>
          <p:nvPr/>
        </p:nvCxnSpPr>
        <p:spPr>
          <a:xfrm>
            <a:off x="6843564" y="4158114"/>
            <a:ext cx="1636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EBC9504-3130-48D0-9915-80B5F8354D05}"/>
              </a:ext>
            </a:extLst>
          </p:cNvPr>
          <p:cNvSpPr txBox="1"/>
          <p:nvPr/>
        </p:nvSpPr>
        <p:spPr>
          <a:xfrm>
            <a:off x="8643489" y="3973448"/>
            <a:ext cx="2031325" cy="369332"/>
          </a:xfrm>
          <a:prstGeom prst="rect">
            <a:avLst/>
          </a:prstGeom>
          <a:noFill/>
        </p:spPr>
        <p:txBody>
          <a:bodyPr wrap="none" rtlCol="0">
            <a:spAutoFit/>
          </a:bodyPr>
          <a:lstStyle/>
          <a:p>
            <a:r>
              <a:rPr lang="zh-CN" altLang="en-US" dirty="0"/>
              <a:t>对应前面三个阶段</a:t>
            </a:r>
          </a:p>
        </p:txBody>
      </p:sp>
    </p:spTree>
    <p:extLst>
      <p:ext uri="{BB962C8B-B14F-4D97-AF65-F5344CB8AC3E}">
        <p14:creationId xmlns:p14="http://schemas.microsoft.com/office/powerpoint/2010/main" val="274505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A77A69D-32CC-41E7-94C0-76F86AF20D35}"/>
              </a:ext>
            </a:extLst>
          </p:cNvPr>
          <p:cNvSpPr txBox="1"/>
          <p:nvPr/>
        </p:nvSpPr>
        <p:spPr>
          <a:xfrm>
            <a:off x="953386" y="1315264"/>
            <a:ext cx="10285228" cy="4524315"/>
          </a:xfrm>
          <a:prstGeom prst="rect">
            <a:avLst/>
          </a:prstGeom>
          <a:noFill/>
        </p:spPr>
        <p:txBody>
          <a:bodyPr wrap="square">
            <a:spAutoFit/>
          </a:bodyPr>
          <a:lstStyle/>
          <a:p>
            <a:pPr algn="just"/>
            <a:r>
              <a:rPr lang="zh-CN" altLang="en-US" dirty="0">
                <a:solidFill>
                  <a:srgbClr val="000000"/>
                </a:solidFill>
                <a:highlight>
                  <a:srgbClr val="FFFF00"/>
                </a:highlight>
                <a:latin typeface="仿宋" panose="02010609060101010101" pitchFamily="49" charset="-122"/>
                <a:ea typeface="仿宋" panose="02010609060101010101" pitchFamily="49" charset="-122"/>
              </a:rPr>
              <a:t>假设</a:t>
            </a:r>
            <a:r>
              <a:rPr lang="zh-CN" altLang="en-US" dirty="0">
                <a:solidFill>
                  <a:srgbClr val="000000"/>
                </a:solidFill>
                <a:latin typeface="仿宋" panose="02010609060101010101" pitchFamily="49" charset="-122"/>
                <a:ea typeface="仿宋" panose="02010609060101010101" pitchFamily="49" charset="-122"/>
              </a:rPr>
              <a:t>森林土壤肥力、树种和林龄对凋落物分解的影响可以忽略不计。</a:t>
            </a:r>
          </a:p>
          <a:p>
            <a:pPr algn="just"/>
            <a:r>
              <a:rPr lang="zh-CN" altLang="en-US" dirty="0">
                <a:solidFill>
                  <a:srgbClr val="000000"/>
                </a:solidFill>
                <a:latin typeface="仿宋" panose="02010609060101010101" pitchFamily="49" charset="-122"/>
                <a:ea typeface="仿宋" panose="02010609060101010101" pitchFamily="49" charset="-122"/>
              </a:rPr>
              <a:t>对真菌分解的作用和影响主要局限于环境及其自身特性</a:t>
            </a:r>
            <a:r>
              <a:rPr lang="en-US" altLang="zh-CN" dirty="0">
                <a:solidFill>
                  <a:srgbClr val="000000"/>
                </a:solidFill>
                <a:latin typeface="仿宋" panose="02010609060101010101" pitchFamily="49" charset="-122"/>
                <a:ea typeface="仿宋" panose="02010609060101010101" pitchFamily="49" charset="-122"/>
              </a:rPr>
              <a:t>[10]</a:t>
            </a:r>
            <a:r>
              <a:rPr lang="zh-CN" altLang="en-US" dirty="0">
                <a:solidFill>
                  <a:srgbClr val="000000"/>
                </a:solidFill>
                <a:latin typeface="仿宋" panose="02010609060101010101" pitchFamily="49" charset="-122"/>
                <a:ea typeface="仿宋" panose="02010609060101010101" pitchFamily="49" charset="-122"/>
              </a:rPr>
              <a:t>。</a:t>
            </a:r>
          </a:p>
          <a:p>
            <a:pPr algn="just"/>
            <a:r>
              <a:rPr lang="zh-CN" altLang="en-US" dirty="0">
                <a:solidFill>
                  <a:srgbClr val="000000"/>
                </a:solidFill>
                <a:highlight>
                  <a:srgbClr val="FFFF00"/>
                </a:highlight>
                <a:latin typeface="仿宋" panose="02010609060101010101" pitchFamily="49" charset="-122"/>
                <a:ea typeface="仿宋" panose="02010609060101010101" pitchFamily="49" charset="-122"/>
              </a:rPr>
              <a:t>假设</a:t>
            </a:r>
            <a:r>
              <a:rPr lang="en-US" altLang="zh-CN" dirty="0">
                <a:solidFill>
                  <a:srgbClr val="000000"/>
                </a:solidFill>
                <a:highlight>
                  <a:srgbClr val="FFFF00"/>
                </a:highlight>
                <a:latin typeface="仿宋" panose="02010609060101010101" pitchFamily="49" charset="-122"/>
                <a:ea typeface="仿宋" panose="02010609060101010101" pitchFamily="49" charset="-122"/>
              </a:rPr>
              <a:t>2</a:t>
            </a:r>
            <a:r>
              <a:rPr lang="zh-CN" altLang="en-US" dirty="0">
                <a:solidFill>
                  <a:srgbClr val="000000"/>
                </a:solidFill>
                <a:latin typeface="仿宋" panose="02010609060101010101" pitchFamily="49" charset="-122"/>
                <a:ea typeface="仿宋" panose="02010609060101010101" pitchFamily="49" charset="-122"/>
              </a:rPr>
              <a:t>忽略森林害虫、动物活动等外部因素对森林凋落物基质质量和分解速率的影响。</a:t>
            </a:r>
          </a:p>
          <a:p>
            <a:pPr algn="just"/>
            <a:r>
              <a:rPr lang="zh-CN" altLang="en-US" dirty="0">
                <a:solidFill>
                  <a:srgbClr val="000000"/>
                </a:solidFill>
                <a:highlight>
                  <a:srgbClr val="FFFF00"/>
                </a:highlight>
                <a:latin typeface="仿宋" panose="02010609060101010101" pitchFamily="49" charset="-122"/>
                <a:ea typeface="仿宋" panose="02010609060101010101" pitchFamily="49" charset="-122"/>
              </a:rPr>
              <a:t>假设</a:t>
            </a:r>
            <a:r>
              <a:rPr lang="en-US" altLang="zh-CN" dirty="0">
                <a:solidFill>
                  <a:srgbClr val="000000"/>
                </a:solidFill>
                <a:highlight>
                  <a:srgbClr val="FFFF00"/>
                </a:highlight>
                <a:latin typeface="仿宋" panose="02010609060101010101" pitchFamily="49" charset="-122"/>
                <a:ea typeface="仿宋" panose="02010609060101010101" pitchFamily="49" charset="-122"/>
              </a:rPr>
              <a:t>3</a:t>
            </a:r>
            <a:r>
              <a:rPr lang="zh-CN" altLang="en-US" dirty="0">
                <a:solidFill>
                  <a:srgbClr val="000000"/>
                </a:solidFill>
                <a:latin typeface="仿宋" panose="02010609060101010101" pitchFamily="49" charset="-122"/>
                <a:ea typeface="仿宋" panose="02010609060101010101" pitchFamily="49" charset="-122"/>
              </a:rPr>
              <a:t>未考虑光照强度对真菌分解的影响。</a:t>
            </a:r>
          </a:p>
          <a:p>
            <a:pPr algn="just"/>
            <a:r>
              <a:rPr lang="zh-CN" altLang="en-US" dirty="0">
                <a:solidFill>
                  <a:srgbClr val="000000"/>
                </a:solidFill>
                <a:latin typeface="仿宋" panose="02010609060101010101" pitchFamily="49" charset="-122"/>
                <a:ea typeface="仿宋" panose="02010609060101010101" pitchFamily="49" charset="-122"/>
              </a:rPr>
              <a:t>光照强度会导致叶片结构和物质组成的差异</a:t>
            </a:r>
            <a:r>
              <a:rPr lang="en-US" altLang="zh-CN" dirty="0">
                <a:solidFill>
                  <a:srgbClr val="000000"/>
                </a:solidFill>
                <a:latin typeface="仿宋" panose="02010609060101010101" pitchFamily="49" charset="-122"/>
                <a:ea typeface="仿宋" panose="02010609060101010101" pitchFamily="49" charset="-122"/>
              </a:rPr>
              <a:t>[19]</a:t>
            </a:r>
            <a:r>
              <a:rPr lang="zh-CN" altLang="en-US" dirty="0">
                <a:solidFill>
                  <a:srgbClr val="000000"/>
                </a:solidFill>
                <a:latin typeface="仿宋" panose="02010609060101010101" pitchFamily="49" charset="-122"/>
                <a:ea typeface="仿宋" panose="02010609060101010101" pitchFamily="49" charset="-122"/>
              </a:rPr>
              <a:t>。具体来说，光照强度会影响叶片中营养物质、纤维素和木质素的含量。本文主要研究温度和湿度的影响，因此忽略光照强度的影响。</a:t>
            </a:r>
          </a:p>
          <a:p>
            <a:pPr algn="just"/>
            <a:r>
              <a:rPr lang="zh-CN" altLang="en-US" dirty="0">
                <a:solidFill>
                  <a:srgbClr val="000000"/>
                </a:solidFill>
                <a:highlight>
                  <a:srgbClr val="FFFF00"/>
                </a:highlight>
                <a:latin typeface="仿宋" panose="02010609060101010101" pitchFamily="49" charset="-122"/>
                <a:ea typeface="仿宋" panose="02010609060101010101" pitchFamily="49" charset="-122"/>
              </a:rPr>
              <a:t>假设</a:t>
            </a:r>
            <a:r>
              <a:rPr lang="en-US" altLang="zh-CN" dirty="0">
                <a:solidFill>
                  <a:srgbClr val="000000"/>
                </a:solidFill>
                <a:highlight>
                  <a:srgbClr val="FFFF00"/>
                </a:highlight>
                <a:latin typeface="仿宋" panose="02010609060101010101" pitchFamily="49" charset="-122"/>
                <a:ea typeface="仿宋" panose="02010609060101010101" pitchFamily="49" charset="-122"/>
              </a:rPr>
              <a:t>4</a:t>
            </a:r>
            <a:r>
              <a:rPr lang="zh-CN" altLang="en-US" dirty="0">
                <a:solidFill>
                  <a:srgbClr val="000000"/>
                </a:solidFill>
                <a:latin typeface="仿宋" panose="02010609060101010101" pitchFamily="49" charset="-122"/>
                <a:ea typeface="仿宋" panose="02010609060101010101" pitchFamily="49" charset="-122"/>
              </a:rPr>
              <a:t>不考虑光照和降雨引起的干湿交替、冻融交替现象。</a:t>
            </a:r>
          </a:p>
          <a:p>
            <a:pPr algn="just"/>
            <a:r>
              <a:rPr lang="zh-CN" altLang="en-US" dirty="0">
                <a:solidFill>
                  <a:srgbClr val="000000"/>
                </a:solidFill>
                <a:highlight>
                  <a:srgbClr val="FFFF00"/>
                </a:highlight>
                <a:latin typeface="仿宋" panose="02010609060101010101" pitchFamily="49" charset="-122"/>
                <a:ea typeface="仿宋" panose="02010609060101010101" pitchFamily="49" charset="-122"/>
              </a:rPr>
              <a:t>假设</a:t>
            </a:r>
            <a:r>
              <a:rPr lang="en-US" altLang="zh-CN" dirty="0">
                <a:solidFill>
                  <a:srgbClr val="000000"/>
                </a:solidFill>
                <a:highlight>
                  <a:srgbClr val="FFFF00"/>
                </a:highlight>
                <a:latin typeface="仿宋" panose="02010609060101010101" pitchFamily="49" charset="-122"/>
                <a:ea typeface="仿宋" panose="02010609060101010101" pitchFamily="49" charset="-122"/>
              </a:rPr>
              <a:t>5</a:t>
            </a:r>
            <a:r>
              <a:rPr lang="zh-CN" altLang="en-US" dirty="0">
                <a:solidFill>
                  <a:srgbClr val="000000"/>
                </a:solidFill>
                <a:latin typeface="仿宋" panose="02010609060101010101" pitchFamily="49" charset="-122"/>
                <a:ea typeface="仿宋" panose="02010609060101010101" pitchFamily="49" charset="-122"/>
              </a:rPr>
              <a:t>假设凋落物和木质纤维的分解经历了浸出阶段和粉碎阶段，模型针对的是有机物的分解代谢阶段。</a:t>
            </a:r>
          </a:p>
          <a:p>
            <a:pPr algn="just"/>
            <a:r>
              <a:rPr lang="zh-CN" altLang="en-US" dirty="0">
                <a:solidFill>
                  <a:srgbClr val="000000"/>
                </a:solidFill>
                <a:latin typeface="仿宋" panose="02010609060101010101" pitchFamily="49" charset="-122"/>
                <a:ea typeface="仿宋" panose="02010609060101010101" pitchFamily="49" charset="-122"/>
              </a:rPr>
              <a:t>浸出和粉碎阶段的性质需要进一步分析</a:t>
            </a:r>
            <a:r>
              <a:rPr lang="en-US" altLang="zh-CN" dirty="0">
                <a:solidFill>
                  <a:srgbClr val="000000"/>
                </a:solidFill>
                <a:latin typeface="仿宋" panose="02010609060101010101" pitchFamily="49" charset="-122"/>
                <a:ea typeface="仿宋" panose="02010609060101010101" pitchFamily="49" charset="-122"/>
              </a:rPr>
              <a:t>[6]</a:t>
            </a:r>
            <a:r>
              <a:rPr lang="zh-CN" altLang="en-US" dirty="0">
                <a:solidFill>
                  <a:srgbClr val="000000"/>
                </a:solidFill>
                <a:latin typeface="仿宋" panose="02010609060101010101" pitchFamily="49" charset="-122"/>
                <a:ea typeface="仿宋" panose="02010609060101010101" pitchFamily="49" charset="-122"/>
              </a:rPr>
              <a:t>。</a:t>
            </a:r>
          </a:p>
          <a:p>
            <a:pPr algn="just"/>
            <a:r>
              <a:rPr lang="zh-CN" altLang="en-US" dirty="0">
                <a:solidFill>
                  <a:srgbClr val="000000"/>
                </a:solidFill>
                <a:highlight>
                  <a:srgbClr val="FFFF00"/>
                </a:highlight>
                <a:latin typeface="仿宋" panose="02010609060101010101" pitchFamily="49" charset="-122"/>
                <a:ea typeface="仿宋" panose="02010609060101010101" pitchFamily="49" charset="-122"/>
              </a:rPr>
              <a:t>假设</a:t>
            </a:r>
            <a:r>
              <a:rPr lang="en-US" altLang="zh-CN" dirty="0">
                <a:solidFill>
                  <a:srgbClr val="000000"/>
                </a:solidFill>
                <a:highlight>
                  <a:srgbClr val="FFFF00"/>
                </a:highlight>
                <a:latin typeface="仿宋" panose="02010609060101010101" pitchFamily="49" charset="-122"/>
                <a:ea typeface="仿宋" panose="02010609060101010101" pitchFamily="49" charset="-122"/>
              </a:rPr>
              <a:t>6</a:t>
            </a:r>
            <a:r>
              <a:rPr lang="zh-CN" altLang="en-US" dirty="0">
                <a:solidFill>
                  <a:srgbClr val="000000"/>
                </a:solidFill>
                <a:latin typeface="仿宋" panose="02010609060101010101" pitchFamily="49" charset="-122"/>
                <a:ea typeface="仿宋" panose="02010609060101010101" pitchFamily="49" charset="-122"/>
              </a:rPr>
              <a:t>由于实际情况的限制，我们假设真菌永远不会超过其理论扩展速率。</a:t>
            </a:r>
          </a:p>
          <a:p>
            <a:pPr algn="just"/>
            <a:r>
              <a:rPr lang="zh-CN" altLang="en-US" dirty="0">
                <a:solidFill>
                  <a:srgbClr val="000000"/>
                </a:solidFill>
                <a:latin typeface="仿宋" panose="02010609060101010101" pitchFamily="49" charset="-122"/>
                <a:ea typeface="仿宋" panose="02010609060101010101" pitchFamily="49" charset="-122"/>
              </a:rPr>
              <a:t>微生物的理论最大生长速率以理想条件为基础</a:t>
            </a:r>
            <a:r>
              <a:rPr lang="en-US" altLang="zh-CN" dirty="0">
                <a:solidFill>
                  <a:srgbClr val="000000"/>
                </a:solidFill>
                <a:latin typeface="仿宋" panose="02010609060101010101" pitchFamily="49" charset="-122"/>
                <a:ea typeface="仿宋" panose="02010609060101010101" pitchFamily="49" charset="-122"/>
              </a:rPr>
              <a:t>[5,20]</a:t>
            </a:r>
            <a:r>
              <a:rPr lang="zh-CN" altLang="en-US" dirty="0">
                <a:solidFill>
                  <a:srgbClr val="000000"/>
                </a:solidFill>
                <a:latin typeface="仿宋" panose="02010609060101010101" pitchFamily="49" charset="-122"/>
                <a:ea typeface="仿宋" panose="02010609060101010101" pitchFamily="49" charset="-122"/>
              </a:rPr>
              <a:t>。因此，真菌不太可能超过理论的最大生长速度。</a:t>
            </a:r>
          </a:p>
          <a:p>
            <a:pPr algn="just"/>
            <a:r>
              <a:rPr lang="zh-CN" altLang="en-US" dirty="0">
                <a:solidFill>
                  <a:srgbClr val="000000"/>
                </a:solidFill>
                <a:highlight>
                  <a:srgbClr val="FFFF00"/>
                </a:highlight>
                <a:latin typeface="仿宋" panose="02010609060101010101" pitchFamily="49" charset="-122"/>
                <a:ea typeface="仿宋" panose="02010609060101010101" pitchFamily="49" charset="-122"/>
              </a:rPr>
              <a:t>假设</a:t>
            </a:r>
            <a:r>
              <a:rPr lang="en-US" altLang="zh-CN" dirty="0">
                <a:solidFill>
                  <a:srgbClr val="000000"/>
                </a:solidFill>
                <a:highlight>
                  <a:srgbClr val="FFFF00"/>
                </a:highlight>
                <a:latin typeface="仿宋" panose="02010609060101010101" pitchFamily="49" charset="-122"/>
                <a:ea typeface="仿宋" panose="02010609060101010101" pitchFamily="49" charset="-122"/>
              </a:rPr>
              <a:t>7</a:t>
            </a:r>
            <a:r>
              <a:rPr lang="zh-CN" altLang="en-US" dirty="0">
                <a:solidFill>
                  <a:srgbClr val="000000"/>
                </a:solidFill>
                <a:latin typeface="仿宋" panose="02010609060101010101" pitchFamily="49" charset="-122"/>
                <a:ea typeface="仿宋" panose="02010609060101010101" pitchFamily="49" charset="-122"/>
              </a:rPr>
              <a:t>在现实中，真菌的生长有一个湿度下限。为了简化模型，我们假设湿度越高，扩展率越高。</a:t>
            </a:r>
          </a:p>
          <a:p>
            <a:pPr algn="just"/>
            <a:r>
              <a:rPr lang="zh-CN" altLang="en-US" dirty="0">
                <a:solidFill>
                  <a:srgbClr val="000000"/>
                </a:solidFill>
                <a:latin typeface="仿宋" panose="02010609060101010101" pitchFamily="49" charset="-122"/>
                <a:ea typeface="仿宋" panose="02010609060101010101" pitchFamily="49" charset="-122"/>
              </a:rPr>
              <a:t>真菌</a:t>
            </a:r>
            <a:r>
              <a:rPr lang="en-US" altLang="zh-CN" dirty="0">
                <a:solidFill>
                  <a:srgbClr val="000000"/>
                </a:solidFill>
                <a:latin typeface="仿宋" panose="02010609060101010101" pitchFamily="49" charset="-122"/>
                <a:ea typeface="仿宋" panose="02010609060101010101" pitchFamily="49" charset="-122"/>
              </a:rPr>
              <a:t>[21]</a:t>
            </a:r>
            <a:r>
              <a:rPr lang="zh-CN" altLang="en-US" dirty="0">
                <a:solidFill>
                  <a:srgbClr val="000000"/>
                </a:solidFill>
                <a:latin typeface="仿宋" panose="02010609060101010101" pitchFamily="49" charset="-122"/>
                <a:ea typeface="仿宋" panose="02010609060101010101" pitchFamily="49" charset="-122"/>
              </a:rPr>
              <a:t>生长的湿度有下限。然而，据我们所知，没有上限。因此，做出这样的假设是合理的。</a:t>
            </a:r>
          </a:p>
          <a:p>
            <a:br>
              <a:rPr lang="zh-CN" altLang="en-US" dirty="0"/>
            </a:br>
            <a:endParaRPr lang="zh-CN" altLang="en-US" dirty="0"/>
          </a:p>
        </p:txBody>
      </p:sp>
    </p:spTree>
    <p:extLst>
      <p:ext uri="{BB962C8B-B14F-4D97-AF65-F5344CB8AC3E}">
        <p14:creationId xmlns:p14="http://schemas.microsoft.com/office/powerpoint/2010/main" val="1325280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B11C05A-4F21-4C2A-99BB-2A6760783786}"/>
              </a:ext>
            </a:extLst>
          </p:cNvPr>
          <p:cNvPicPr>
            <a:picLocks noChangeAspect="1"/>
          </p:cNvPicPr>
          <p:nvPr/>
        </p:nvPicPr>
        <p:blipFill>
          <a:blip r:embed="rId2"/>
          <a:stretch>
            <a:fillRect/>
          </a:stretch>
        </p:blipFill>
        <p:spPr>
          <a:xfrm>
            <a:off x="362556" y="0"/>
            <a:ext cx="9354553" cy="6858000"/>
          </a:xfrm>
          <a:prstGeom prst="rect">
            <a:avLst/>
          </a:prstGeom>
        </p:spPr>
      </p:pic>
      <p:sp>
        <p:nvSpPr>
          <p:cNvPr id="4" name="文本框 3">
            <a:extLst>
              <a:ext uri="{FF2B5EF4-FFF2-40B4-BE49-F238E27FC236}">
                <a16:creationId xmlns:a16="http://schemas.microsoft.com/office/drawing/2014/main" id="{42D3CF63-9B18-46CD-B287-FD9B92EB0B6A}"/>
              </a:ext>
            </a:extLst>
          </p:cNvPr>
          <p:cNvSpPr txBox="1"/>
          <p:nvPr/>
        </p:nvSpPr>
        <p:spPr>
          <a:xfrm>
            <a:off x="7074197" y="141767"/>
            <a:ext cx="5117805" cy="1938992"/>
          </a:xfrm>
          <a:prstGeom prst="rect">
            <a:avLst/>
          </a:prstGeom>
          <a:noFill/>
        </p:spPr>
        <p:txBody>
          <a:bodyPr wrap="square" rtlCol="0">
            <a:spAutoFit/>
          </a:bodyPr>
          <a:lstStyle/>
          <a:p>
            <a:r>
              <a:rPr lang="zh-CN" altLang="en-US" sz="4000" dirty="0"/>
              <a:t>依然是先介绍每个部分做了什么，再依次详细说明</a:t>
            </a:r>
          </a:p>
        </p:txBody>
      </p:sp>
    </p:spTree>
    <p:extLst>
      <p:ext uri="{BB962C8B-B14F-4D97-AF65-F5344CB8AC3E}">
        <p14:creationId xmlns:p14="http://schemas.microsoft.com/office/powerpoint/2010/main" val="681084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C197E2-60B6-42EB-B07A-22EF0FDD83D4}"/>
              </a:ext>
            </a:extLst>
          </p:cNvPr>
          <p:cNvPicPr>
            <a:picLocks noChangeAspect="1"/>
          </p:cNvPicPr>
          <p:nvPr/>
        </p:nvPicPr>
        <p:blipFill>
          <a:blip r:embed="rId2"/>
          <a:stretch>
            <a:fillRect/>
          </a:stretch>
        </p:blipFill>
        <p:spPr>
          <a:xfrm>
            <a:off x="119469" y="73591"/>
            <a:ext cx="6849431" cy="2457793"/>
          </a:xfrm>
          <a:prstGeom prst="rect">
            <a:avLst/>
          </a:prstGeom>
        </p:spPr>
      </p:pic>
      <p:pic>
        <p:nvPicPr>
          <p:cNvPr id="7" name="图片 6">
            <a:extLst>
              <a:ext uri="{FF2B5EF4-FFF2-40B4-BE49-F238E27FC236}">
                <a16:creationId xmlns:a16="http://schemas.microsoft.com/office/drawing/2014/main" id="{EF6CDFF2-9420-4208-BBDC-3DEED00AC863}"/>
              </a:ext>
            </a:extLst>
          </p:cNvPr>
          <p:cNvPicPr>
            <a:picLocks noChangeAspect="1"/>
          </p:cNvPicPr>
          <p:nvPr/>
        </p:nvPicPr>
        <p:blipFill>
          <a:blip r:embed="rId3"/>
          <a:stretch>
            <a:fillRect/>
          </a:stretch>
        </p:blipFill>
        <p:spPr>
          <a:xfrm>
            <a:off x="5392982" y="2296635"/>
            <a:ext cx="6799018" cy="4561367"/>
          </a:xfrm>
          <a:prstGeom prst="rect">
            <a:avLst/>
          </a:prstGeom>
        </p:spPr>
      </p:pic>
    </p:spTree>
    <p:extLst>
      <p:ext uri="{BB962C8B-B14F-4D97-AF65-F5344CB8AC3E}">
        <p14:creationId xmlns:p14="http://schemas.microsoft.com/office/powerpoint/2010/main" val="2752878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BFD9BD4-1794-4C9A-B50F-D7169E55F768}"/>
              </a:ext>
            </a:extLst>
          </p:cNvPr>
          <p:cNvPicPr>
            <a:picLocks noChangeAspect="1"/>
          </p:cNvPicPr>
          <p:nvPr/>
        </p:nvPicPr>
        <p:blipFill>
          <a:blip r:embed="rId2"/>
          <a:stretch>
            <a:fillRect/>
          </a:stretch>
        </p:blipFill>
        <p:spPr>
          <a:xfrm>
            <a:off x="692264" y="0"/>
            <a:ext cx="10807473" cy="6858000"/>
          </a:xfrm>
          <a:prstGeom prst="rect">
            <a:avLst/>
          </a:prstGeom>
        </p:spPr>
      </p:pic>
    </p:spTree>
    <p:extLst>
      <p:ext uri="{BB962C8B-B14F-4D97-AF65-F5344CB8AC3E}">
        <p14:creationId xmlns:p14="http://schemas.microsoft.com/office/powerpoint/2010/main" val="599277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9F9C45-B892-4E8B-B092-BD59DD7AE597}"/>
              </a:ext>
            </a:extLst>
          </p:cNvPr>
          <p:cNvPicPr>
            <a:picLocks noChangeAspect="1"/>
          </p:cNvPicPr>
          <p:nvPr/>
        </p:nvPicPr>
        <p:blipFill>
          <a:blip r:embed="rId2"/>
          <a:stretch>
            <a:fillRect/>
          </a:stretch>
        </p:blipFill>
        <p:spPr>
          <a:xfrm>
            <a:off x="390224" y="1049815"/>
            <a:ext cx="5896798" cy="562053"/>
          </a:xfrm>
          <a:prstGeom prst="rect">
            <a:avLst/>
          </a:prstGeom>
        </p:spPr>
      </p:pic>
      <p:pic>
        <p:nvPicPr>
          <p:cNvPr id="7" name="图片 6">
            <a:extLst>
              <a:ext uri="{FF2B5EF4-FFF2-40B4-BE49-F238E27FC236}">
                <a16:creationId xmlns:a16="http://schemas.microsoft.com/office/drawing/2014/main" id="{4311BFA9-6648-4410-B89D-B5DBDD14AA3D}"/>
              </a:ext>
            </a:extLst>
          </p:cNvPr>
          <p:cNvPicPr>
            <a:picLocks noChangeAspect="1"/>
          </p:cNvPicPr>
          <p:nvPr/>
        </p:nvPicPr>
        <p:blipFill>
          <a:blip r:embed="rId3"/>
          <a:stretch>
            <a:fillRect/>
          </a:stretch>
        </p:blipFill>
        <p:spPr>
          <a:xfrm>
            <a:off x="659219" y="1781203"/>
            <a:ext cx="5830114" cy="533474"/>
          </a:xfrm>
          <a:prstGeom prst="rect">
            <a:avLst/>
          </a:prstGeom>
        </p:spPr>
      </p:pic>
      <p:pic>
        <p:nvPicPr>
          <p:cNvPr id="9" name="图片 8">
            <a:extLst>
              <a:ext uri="{FF2B5EF4-FFF2-40B4-BE49-F238E27FC236}">
                <a16:creationId xmlns:a16="http://schemas.microsoft.com/office/drawing/2014/main" id="{46B92A88-50D8-42F7-A332-B40D9DB80400}"/>
              </a:ext>
            </a:extLst>
          </p:cNvPr>
          <p:cNvPicPr>
            <a:picLocks noChangeAspect="1"/>
          </p:cNvPicPr>
          <p:nvPr/>
        </p:nvPicPr>
        <p:blipFill>
          <a:blip r:embed="rId4"/>
          <a:stretch>
            <a:fillRect/>
          </a:stretch>
        </p:blipFill>
        <p:spPr>
          <a:xfrm>
            <a:off x="659219" y="2968954"/>
            <a:ext cx="5258534" cy="562053"/>
          </a:xfrm>
          <a:prstGeom prst="rect">
            <a:avLst/>
          </a:prstGeom>
        </p:spPr>
      </p:pic>
      <p:pic>
        <p:nvPicPr>
          <p:cNvPr id="11" name="图片 10">
            <a:extLst>
              <a:ext uri="{FF2B5EF4-FFF2-40B4-BE49-F238E27FC236}">
                <a16:creationId xmlns:a16="http://schemas.microsoft.com/office/drawing/2014/main" id="{94C8962A-A8D7-49DE-829C-701BDAE77895}"/>
              </a:ext>
            </a:extLst>
          </p:cNvPr>
          <p:cNvPicPr>
            <a:picLocks noChangeAspect="1"/>
          </p:cNvPicPr>
          <p:nvPr/>
        </p:nvPicPr>
        <p:blipFill>
          <a:blip r:embed="rId5"/>
          <a:stretch>
            <a:fillRect/>
          </a:stretch>
        </p:blipFill>
        <p:spPr>
          <a:xfrm>
            <a:off x="659219" y="4185284"/>
            <a:ext cx="6287377" cy="552527"/>
          </a:xfrm>
          <a:prstGeom prst="rect">
            <a:avLst/>
          </a:prstGeom>
        </p:spPr>
      </p:pic>
      <p:sp>
        <p:nvSpPr>
          <p:cNvPr id="12" name="文本框 11">
            <a:extLst>
              <a:ext uri="{FF2B5EF4-FFF2-40B4-BE49-F238E27FC236}">
                <a16:creationId xmlns:a16="http://schemas.microsoft.com/office/drawing/2014/main" id="{EB8F353F-D205-4957-B9B5-4A3564097711}"/>
              </a:ext>
            </a:extLst>
          </p:cNvPr>
          <p:cNvSpPr txBox="1"/>
          <p:nvPr/>
        </p:nvSpPr>
        <p:spPr>
          <a:xfrm>
            <a:off x="659219" y="581982"/>
            <a:ext cx="1107996" cy="369332"/>
          </a:xfrm>
          <a:prstGeom prst="rect">
            <a:avLst/>
          </a:prstGeom>
          <a:noFill/>
        </p:spPr>
        <p:txBody>
          <a:bodyPr wrap="none" rtlCol="0">
            <a:spAutoFit/>
          </a:bodyPr>
          <a:lstStyle/>
          <a:p>
            <a:r>
              <a:rPr lang="zh-CN" altLang="en-US" dirty="0"/>
              <a:t>扩张速度</a:t>
            </a:r>
          </a:p>
        </p:txBody>
      </p:sp>
      <p:sp>
        <p:nvSpPr>
          <p:cNvPr id="13" name="文本框 12">
            <a:extLst>
              <a:ext uri="{FF2B5EF4-FFF2-40B4-BE49-F238E27FC236}">
                <a16:creationId xmlns:a16="http://schemas.microsoft.com/office/drawing/2014/main" id="{77C72D70-C2AE-4B00-9C4D-47A77D4D746F}"/>
              </a:ext>
            </a:extLst>
          </p:cNvPr>
          <p:cNvSpPr txBox="1"/>
          <p:nvPr/>
        </p:nvSpPr>
        <p:spPr>
          <a:xfrm>
            <a:off x="843516" y="2523460"/>
            <a:ext cx="646331" cy="369332"/>
          </a:xfrm>
          <a:prstGeom prst="rect">
            <a:avLst/>
          </a:prstGeom>
          <a:noFill/>
        </p:spPr>
        <p:txBody>
          <a:bodyPr wrap="none" rtlCol="0">
            <a:spAutoFit/>
          </a:bodyPr>
          <a:lstStyle/>
          <a:p>
            <a:r>
              <a:rPr lang="zh-CN" altLang="en-US" dirty="0"/>
              <a:t>湿度</a:t>
            </a:r>
          </a:p>
        </p:txBody>
      </p:sp>
      <p:sp>
        <p:nvSpPr>
          <p:cNvPr id="14" name="文本框 13">
            <a:extLst>
              <a:ext uri="{FF2B5EF4-FFF2-40B4-BE49-F238E27FC236}">
                <a16:creationId xmlns:a16="http://schemas.microsoft.com/office/drawing/2014/main" id="{D7F060C3-FBF1-4712-BB3F-59161D720DC0}"/>
              </a:ext>
            </a:extLst>
          </p:cNvPr>
          <p:cNvSpPr txBox="1"/>
          <p:nvPr/>
        </p:nvSpPr>
        <p:spPr>
          <a:xfrm>
            <a:off x="730102" y="3673479"/>
            <a:ext cx="646331" cy="369332"/>
          </a:xfrm>
          <a:prstGeom prst="rect">
            <a:avLst/>
          </a:prstGeom>
          <a:noFill/>
        </p:spPr>
        <p:txBody>
          <a:bodyPr wrap="none" rtlCol="0">
            <a:spAutoFit/>
          </a:bodyPr>
          <a:lstStyle/>
          <a:p>
            <a:r>
              <a:rPr lang="zh-CN" altLang="en-US" dirty="0"/>
              <a:t>求和</a:t>
            </a:r>
          </a:p>
        </p:txBody>
      </p:sp>
      <p:pic>
        <p:nvPicPr>
          <p:cNvPr id="16" name="图片 15">
            <a:extLst>
              <a:ext uri="{FF2B5EF4-FFF2-40B4-BE49-F238E27FC236}">
                <a16:creationId xmlns:a16="http://schemas.microsoft.com/office/drawing/2014/main" id="{92FD207F-F801-4A1C-9EFF-6A6C28CD4663}"/>
              </a:ext>
            </a:extLst>
          </p:cNvPr>
          <p:cNvPicPr>
            <a:picLocks noChangeAspect="1"/>
          </p:cNvPicPr>
          <p:nvPr/>
        </p:nvPicPr>
        <p:blipFill>
          <a:blip r:embed="rId6"/>
          <a:stretch>
            <a:fillRect/>
          </a:stretch>
        </p:blipFill>
        <p:spPr>
          <a:xfrm>
            <a:off x="1656576" y="4933683"/>
            <a:ext cx="9516803" cy="1924319"/>
          </a:xfrm>
          <a:prstGeom prst="rect">
            <a:avLst/>
          </a:prstGeom>
        </p:spPr>
      </p:pic>
      <p:sp>
        <p:nvSpPr>
          <p:cNvPr id="18" name="文本框 17">
            <a:extLst>
              <a:ext uri="{FF2B5EF4-FFF2-40B4-BE49-F238E27FC236}">
                <a16:creationId xmlns:a16="http://schemas.microsoft.com/office/drawing/2014/main" id="{654F2E89-2EE8-40E0-AF93-0DDC7FBA56E2}"/>
              </a:ext>
            </a:extLst>
          </p:cNvPr>
          <p:cNvSpPr txBox="1"/>
          <p:nvPr/>
        </p:nvSpPr>
        <p:spPr>
          <a:xfrm>
            <a:off x="8477693" y="4515293"/>
            <a:ext cx="2431312" cy="369332"/>
          </a:xfrm>
          <a:prstGeom prst="rect">
            <a:avLst/>
          </a:prstGeom>
          <a:noFill/>
        </p:spPr>
        <p:txBody>
          <a:bodyPr wrap="square" rtlCol="0">
            <a:spAutoFit/>
          </a:bodyPr>
          <a:lstStyle/>
          <a:p>
            <a:r>
              <a:rPr lang="zh-CN" altLang="en-US" dirty="0"/>
              <a:t>对应前面的酶</a:t>
            </a:r>
          </a:p>
        </p:txBody>
      </p:sp>
    </p:spTree>
    <p:extLst>
      <p:ext uri="{BB962C8B-B14F-4D97-AF65-F5344CB8AC3E}">
        <p14:creationId xmlns:p14="http://schemas.microsoft.com/office/powerpoint/2010/main" val="3643863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58E8720-0D5E-49F1-8483-FF61A5A4C213}"/>
              </a:ext>
            </a:extLst>
          </p:cNvPr>
          <p:cNvPicPr>
            <a:picLocks noChangeAspect="1"/>
          </p:cNvPicPr>
          <p:nvPr/>
        </p:nvPicPr>
        <p:blipFill>
          <a:blip r:embed="rId2"/>
          <a:stretch>
            <a:fillRect/>
          </a:stretch>
        </p:blipFill>
        <p:spPr>
          <a:xfrm>
            <a:off x="1480494" y="2"/>
            <a:ext cx="9231013" cy="2105319"/>
          </a:xfrm>
          <a:prstGeom prst="rect">
            <a:avLst/>
          </a:prstGeom>
        </p:spPr>
      </p:pic>
      <p:sp>
        <p:nvSpPr>
          <p:cNvPr id="5" name="文本框 4">
            <a:extLst>
              <a:ext uri="{FF2B5EF4-FFF2-40B4-BE49-F238E27FC236}">
                <a16:creationId xmlns:a16="http://schemas.microsoft.com/office/drawing/2014/main" id="{04C3FD84-72E7-4728-B9D0-2066873ED938}"/>
              </a:ext>
            </a:extLst>
          </p:cNvPr>
          <p:cNvSpPr txBox="1"/>
          <p:nvPr/>
        </p:nvSpPr>
        <p:spPr>
          <a:xfrm>
            <a:off x="1317462" y="2105319"/>
            <a:ext cx="10711507" cy="2308324"/>
          </a:xfrm>
          <a:prstGeom prst="rect">
            <a:avLst/>
          </a:prstGeom>
          <a:noFill/>
        </p:spPr>
        <p:txBody>
          <a:bodyPr wrap="square">
            <a:spAutoFit/>
          </a:bodyPr>
          <a:lstStyle/>
          <a:p>
            <a:pPr algn="just" fontAlgn="ctr"/>
            <a:r>
              <a:rPr lang="zh-CN" altLang="en-US" dirty="0"/>
              <a:t>In order to illustrate the rationality of the above model (5), we display the value of VE with</a:t>
            </a:r>
          </a:p>
          <a:p>
            <a:pPr algn="just" fontAlgn="ctr"/>
            <a:r>
              <a:rPr lang="zh-CN" altLang="en-US" dirty="0"/>
              <a:t>respect to different T and H in Fig. 1. We can see that when the maximum extension rate</a:t>
            </a:r>
          </a:p>
          <a:p>
            <a:pPr algn="just" fontAlgn="ctr"/>
            <a:r>
              <a:rPr lang="zh-CN" altLang="en-US" dirty="0"/>
              <a:t>VEmax of the fungi is large, the fungi are sensitive to the change of environment (temperature and</a:t>
            </a:r>
          </a:p>
          <a:p>
            <a:pPr algn="just" fontAlgn="ctr"/>
            <a:r>
              <a:rPr lang="zh-CN" altLang="en-US" dirty="0"/>
              <a:t>humidity). For example, the yellow line in the Fig. 1 represents a maximum extension rate of</a:t>
            </a:r>
          </a:p>
          <a:p>
            <a:pPr algn="just" fontAlgn="ctr"/>
            <a:r>
              <a:rPr lang="zh-CN" altLang="en-US" dirty="0"/>
              <a:t>10. When the temperature or humidity changes a lot, the extension rate of these fungi is even</a:t>
            </a:r>
          </a:p>
          <a:p>
            <a:pPr algn="just" fontAlgn="ctr"/>
            <a:r>
              <a:rPr lang="zh-CN" altLang="en-US" dirty="0"/>
              <a:t>lower than that of the fungi with a maximum extension rate of 2.5, which is represented by the</a:t>
            </a:r>
          </a:p>
          <a:p>
            <a:pPr algn="just" fontAlgn="ctr"/>
            <a:r>
              <a:rPr lang="zh-CN" altLang="en-US" dirty="0"/>
              <a:t>blue line. That is to say, the fungi with a higher extension rate are not robust to the change of</a:t>
            </a:r>
          </a:p>
          <a:p>
            <a:pPr algn="just" fontAlgn="ctr"/>
            <a:r>
              <a:rPr lang="zh-CN" altLang="en-US" dirty="0"/>
              <a:t>environment. </a:t>
            </a:r>
            <a:r>
              <a:rPr lang="zh-CN" altLang="en-US" dirty="0">
                <a:highlight>
                  <a:srgbClr val="FFFF00"/>
                </a:highlight>
              </a:rPr>
              <a:t>This phenomenon is consistent with the analysis in the literature [5].</a:t>
            </a:r>
          </a:p>
        </p:txBody>
      </p:sp>
      <p:pic>
        <p:nvPicPr>
          <p:cNvPr id="7" name="图片 6">
            <a:extLst>
              <a:ext uri="{FF2B5EF4-FFF2-40B4-BE49-F238E27FC236}">
                <a16:creationId xmlns:a16="http://schemas.microsoft.com/office/drawing/2014/main" id="{9A696DEE-8704-44FD-9C01-4CE82ADCC7C5}"/>
              </a:ext>
            </a:extLst>
          </p:cNvPr>
          <p:cNvPicPr>
            <a:picLocks noChangeAspect="1"/>
          </p:cNvPicPr>
          <p:nvPr/>
        </p:nvPicPr>
        <p:blipFill>
          <a:blip r:embed="rId3"/>
          <a:stretch>
            <a:fillRect/>
          </a:stretch>
        </p:blipFill>
        <p:spPr>
          <a:xfrm>
            <a:off x="3376886" y="4471086"/>
            <a:ext cx="5438229" cy="2319245"/>
          </a:xfrm>
          <a:prstGeom prst="rect">
            <a:avLst/>
          </a:prstGeom>
        </p:spPr>
      </p:pic>
    </p:spTree>
    <p:extLst>
      <p:ext uri="{BB962C8B-B14F-4D97-AF65-F5344CB8AC3E}">
        <p14:creationId xmlns:p14="http://schemas.microsoft.com/office/powerpoint/2010/main" val="96729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4AE8283-4E71-4B40-93D2-44C54357890B}"/>
              </a:ext>
            </a:extLst>
          </p:cNvPr>
          <p:cNvPicPr>
            <a:picLocks noChangeAspect="1"/>
          </p:cNvPicPr>
          <p:nvPr/>
        </p:nvPicPr>
        <p:blipFill>
          <a:blip r:embed="rId2"/>
          <a:stretch>
            <a:fillRect/>
          </a:stretch>
        </p:blipFill>
        <p:spPr>
          <a:xfrm>
            <a:off x="856244" y="1025202"/>
            <a:ext cx="11272982" cy="4807596"/>
          </a:xfrm>
          <a:prstGeom prst="rect">
            <a:avLst/>
          </a:prstGeom>
        </p:spPr>
      </p:pic>
    </p:spTree>
    <p:extLst>
      <p:ext uri="{BB962C8B-B14F-4D97-AF65-F5344CB8AC3E}">
        <p14:creationId xmlns:p14="http://schemas.microsoft.com/office/powerpoint/2010/main" val="1212206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B86E36-477C-404B-AA66-5747455E0C58}"/>
              </a:ext>
            </a:extLst>
          </p:cNvPr>
          <p:cNvSpPr txBox="1"/>
          <p:nvPr/>
        </p:nvSpPr>
        <p:spPr>
          <a:xfrm>
            <a:off x="396948" y="297711"/>
            <a:ext cx="1107996" cy="369332"/>
          </a:xfrm>
          <a:prstGeom prst="rect">
            <a:avLst/>
          </a:prstGeom>
          <a:noFill/>
        </p:spPr>
        <p:txBody>
          <a:bodyPr wrap="none" rtlCol="0">
            <a:spAutoFit/>
          </a:bodyPr>
          <a:lstStyle/>
          <a:p>
            <a:r>
              <a:rPr lang="zh-CN" altLang="en-US" dirty="0"/>
              <a:t>题目回顾</a:t>
            </a:r>
          </a:p>
        </p:txBody>
      </p:sp>
      <p:pic>
        <p:nvPicPr>
          <p:cNvPr id="4" name="图片 3">
            <a:extLst>
              <a:ext uri="{FF2B5EF4-FFF2-40B4-BE49-F238E27FC236}">
                <a16:creationId xmlns:a16="http://schemas.microsoft.com/office/drawing/2014/main" id="{5EB73249-BD2C-4E1D-B9FC-4EB0A854B068}"/>
              </a:ext>
            </a:extLst>
          </p:cNvPr>
          <p:cNvPicPr>
            <a:picLocks noChangeAspect="1"/>
          </p:cNvPicPr>
          <p:nvPr/>
        </p:nvPicPr>
        <p:blipFill>
          <a:blip r:embed="rId2"/>
          <a:stretch>
            <a:fillRect/>
          </a:stretch>
        </p:blipFill>
        <p:spPr>
          <a:xfrm>
            <a:off x="2140924" y="0"/>
            <a:ext cx="7910152" cy="6858000"/>
          </a:xfrm>
          <a:prstGeom prst="rect">
            <a:avLst/>
          </a:prstGeom>
        </p:spPr>
      </p:pic>
      <p:sp>
        <p:nvSpPr>
          <p:cNvPr id="5" name="矩形 4">
            <a:extLst>
              <a:ext uri="{FF2B5EF4-FFF2-40B4-BE49-F238E27FC236}">
                <a16:creationId xmlns:a16="http://schemas.microsoft.com/office/drawing/2014/main" id="{F505468D-8102-4A8D-972E-86143FCF6C51}"/>
              </a:ext>
            </a:extLst>
          </p:cNvPr>
          <p:cNvSpPr/>
          <p:nvPr/>
        </p:nvSpPr>
        <p:spPr>
          <a:xfrm>
            <a:off x="4260112" y="1736653"/>
            <a:ext cx="2516372" cy="170121"/>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4532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9DBF52-19B2-4BA5-B6B1-9161DC32D577}"/>
              </a:ext>
            </a:extLst>
          </p:cNvPr>
          <p:cNvPicPr>
            <a:picLocks noChangeAspect="1"/>
          </p:cNvPicPr>
          <p:nvPr/>
        </p:nvPicPr>
        <p:blipFill>
          <a:blip r:embed="rId2"/>
          <a:stretch>
            <a:fillRect/>
          </a:stretch>
        </p:blipFill>
        <p:spPr>
          <a:xfrm>
            <a:off x="1588700" y="0"/>
            <a:ext cx="9014603" cy="6858000"/>
          </a:xfrm>
          <a:prstGeom prst="rect">
            <a:avLst/>
          </a:prstGeom>
        </p:spPr>
      </p:pic>
    </p:spTree>
    <p:extLst>
      <p:ext uri="{BB962C8B-B14F-4D97-AF65-F5344CB8AC3E}">
        <p14:creationId xmlns:p14="http://schemas.microsoft.com/office/powerpoint/2010/main" val="269916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AFF228-447A-4363-BDB5-6184ED02C77E}"/>
              </a:ext>
            </a:extLst>
          </p:cNvPr>
          <p:cNvPicPr>
            <a:picLocks noChangeAspect="1"/>
          </p:cNvPicPr>
          <p:nvPr/>
        </p:nvPicPr>
        <p:blipFill>
          <a:blip r:embed="rId2"/>
          <a:stretch>
            <a:fillRect/>
          </a:stretch>
        </p:blipFill>
        <p:spPr>
          <a:xfrm>
            <a:off x="2292125" y="0"/>
            <a:ext cx="7607750" cy="6858000"/>
          </a:xfrm>
          <a:prstGeom prst="rect">
            <a:avLst/>
          </a:prstGeom>
        </p:spPr>
      </p:pic>
    </p:spTree>
    <p:extLst>
      <p:ext uri="{BB962C8B-B14F-4D97-AF65-F5344CB8AC3E}">
        <p14:creationId xmlns:p14="http://schemas.microsoft.com/office/powerpoint/2010/main" val="1120849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87A7BC2-F473-40F5-B5CC-E0B20BF7A875}"/>
              </a:ext>
            </a:extLst>
          </p:cNvPr>
          <p:cNvPicPr>
            <a:picLocks noChangeAspect="1"/>
          </p:cNvPicPr>
          <p:nvPr/>
        </p:nvPicPr>
        <p:blipFill>
          <a:blip r:embed="rId2"/>
          <a:stretch>
            <a:fillRect/>
          </a:stretch>
        </p:blipFill>
        <p:spPr>
          <a:xfrm>
            <a:off x="2499554" y="0"/>
            <a:ext cx="7192892" cy="6858000"/>
          </a:xfrm>
          <a:prstGeom prst="rect">
            <a:avLst/>
          </a:prstGeom>
        </p:spPr>
      </p:pic>
    </p:spTree>
    <p:extLst>
      <p:ext uri="{BB962C8B-B14F-4D97-AF65-F5344CB8AC3E}">
        <p14:creationId xmlns:p14="http://schemas.microsoft.com/office/powerpoint/2010/main" val="6983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2A9E278-674B-4384-A041-07A89B1FD37C}"/>
              </a:ext>
            </a:extLst>
          </p:cNvPr>
          <p:cNvSpPr txBox="1"/>
          <p:nvPr/>
        </p:nvSpPr>
        <p:spPr>
          <a:xfrm>
            <a:off x="1368057" y="3585752"/>
            <a:ext cx="10285227" cy="2031325"/>
          </a:xfrm>
          <a:prstGeom prst="rect">
            <a:avLst/>
          </a:prstGeom>
          <a:noFill/>
        </p:spPr>
        <p:txBody>
          <a:bodyPr wrap="square">
            <a:spAutoFit/>
          </a:bodyPr>
          <a:lstStyle/>
          <a:p>
            <a:r>
              <a:rPr lang="zh-CN" altLang="en-US" dirty="0"/>
              <a:t>具体来说，表示真菌的集合（包含多个单元格）用 Fi ⊂ 表示氮气。 整个地图网格（代表木本纤维）为 G ∈ </a:t>
            </a:r>
            <a:r>
              <a:rPr lang="zh-CN" altLang="en-US" dirty="0">
                <a:highlight>
                  <a:srgbClr val="FFFF00"/>
                </a:highlight>
              </a:rPr>
              <a:t>N500×500</a:t>
            </a:r>
            <a:r>
              <a:rPr lang="zh-CN" altLang="en-US" dirty="0"/>
              <a:t>。 在起步阶段，每个网格都设置为 1，</a:t>
            </a:r>
            <a:r>
              <a:rPr lang="zh-CN" altLang="en-US" dirty="0">
                <a:highlight>
                  <a:srgbClr val="FFFF00"/>
                </a:highlight>
              </a:rPr>
              <a:t>即 G(p,q) = 1,</a:t>
            </a:r>
            <a:r>
              <a:rPr lang="zh-CN" altLang="en-US" dirty="0"/>
              <a:t>∀s,t。 那么对于每一个格子，都有一个初始的可能性</a:t>
            </a:r>
            <a:r>
              <a:rPr lang="zh-CN" altLang="en-US" dirty="0">
                <a:highlight>
                  <a:srgbClr val="FFFF00"/>
                </a:highlight>
              </a:rPr>
              <a:t>被真菌 Fi 感染</a:t>
            </a:r>
            <a:r>
              <a:rPr lang="zh-CN" altLang="en-US" dirty="0"/>
              <a:t>（如果 (p,q) 被 Fi 感染，那么我们更新 G(p,q) = </a:t>
            </a:r>
            <a:r>
              <a:rPr lang="zh-CN" altLang="en-US" dirty="0">
                <a:highlight>
                  <a:srgbClr val="FFFF00"/>
                </a:highlight>
              </a:rPr>
              <a:t>i + 1</a:t>
            </a:r>
            <a:r>
              <a:rPr lang="zh-CN" altLang="en-US" dirty="0"/>
              <a:t>）。</a:t>
            </a:r>
          </a:p>
          <a:p>
            <a:r>
              <a:rPr lang="zh-CN" altLang="en-US" dirty="0"/>
              <a:t>初始化完成后，Fi开始向其他网格扩展。 一旦 Fi 扩展到一个新的网格，它开始分解这个网格，这需要一些时间。 分解后的木头消失，网格上的真菌因缺少宿主而死亡。 整个仿真过程元胞自动机描述了真菌在木材上生长和分解的动态过程。然而，元胞自动机中的一些参数，如入侵相邻单元格的规则和分解时间，需要进一步确定。</a:t>
            </a:r>
          </a:p>
        </p:txBody>
      </p:sp>
      <p:pic>
        <p:nvPicPr>
          <p:cNvPr id="7" name="图片 6">
            <a:extLst>
              <a:ext uri="{FF2B5EF4-FFF2-40B4-BE49-F238E27FC236}">
                <a16:creationId xmlns:a16="http://schemas.microsoft.com/office/drawing/2014/main" id="{E998E107-9705-46CB-B49D-D35C59B35AA0}"/>
              </a:ext>
            </a:extLst>
          </p:cNvPr>
          <p:cNvPicPr>
            <a:picLocks noChangeAspect="1"/>
          </p:cNvPicPr>
          <p:nvPr/>
        </p:nvPicPr>
        <p:blipFill>
          <a:blip r:embed="rId2"/>
          <a:stretch>
            <a:fillRect/>
          </a:stretch>
        </p:blipFill>
        <p:spPr>
          <a:xfrm>
            <a:off x="1559442" y="369837"/>
            <a:ext cx="9126224" cy="2829320"/>
          </a:xfrm>
          <a:prstGeom prst="rect">
            <a:avLst/>
          </a:prstGeom>
        </p:spPr>
      </p:pic>
    </p:spTree>
    <p:extLst>
      <p:ext uri="{BB962C8B-B14F-4D97-AF65-F5344CB8AC3E}">
        <p14:creationId xmlns:p14="http://schemas.microsoft.com/office/powerpoint/2010/main" val="1792590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B556DCC-5B33-423C-8C79-D1AFBA8DBAC5}"/>
              </a:ext>
            </a:extLst>
          </p:cNvPr>
          <p:cNvPicPr>
            <a:picLocks noChangeAspect="1"/>
          </p:cNvPicPr>
          <p:nvPr/>
        </p:nvPicPr>
        <p:blipFill>
          <a:blip r:embed="rId2"/>
          <a:stretch>
            <a:fillRect/>
          </a:stretch>
        </p:blipFill>
        <p:spPr>
          <a:xfrm>
            <a:off x="1704820" y="101016"/>
            <a:ext cx="9097645" cy="1495634"/>
          </a:xfrm>
          <a:prstGeom prst="rect">
            <a:avLst/>
          </a:prstGeom>
        </p:spPr>
      </p:pic>
      <p:pic>
        <p:nvPicPr>
          <p:cNvPr id="5" name="图片 4">
            <a:extLst>
              <a:ext uri="{FF2B5EF4-FFF2-40B4-BE49-F238E27FC236}">
                <a16:creationId xmlns:a16="http://schemas.microsoft.com/office/drawing/2014/main" id="{D38AC214-CBA3-40F3-BC6A-D1EACB285D05}"/>
              </a:ext>
            </a:extLst>
          </p:cNvPr>
          <p:cNvPicPr>
            <a:picLocks noChangeAspect="1"/>
          </p:cNvPicPr>
          <p:nvPr/>
        </p:nvPicPr>
        <p:blipFill>
          <a:blip r:embed="rId3"/>
          <a:stretch>
            <a:fillRect/>
          </a:stretch>
        </p:blipFill>
        <p:spPr>
          <a:xfrm>
            <a:off x="1347125" y="1596652"/>
            <a:ext cx="9786504" cy="5261351"/>
          </a:xfrm>
          <a:prstGeom prst="rect">
            <a:avLst/>
          </a:prstGeom>
        </p:spPr>
      </p:pic>
    </p:spTree>
    <p:extLst>
      <p:ext uri="{BB962C8B-B14F-4D97-AF65-F5344CB8AC3E}">
        <p14:creationId xmlns:p14="http://schemas.microsoft.com/office/powerpoint/2010/main" val="3971433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B7BC0FB-DD7B-425E-A548-AB369E92E695}"/>
              </a:ext>
            </a:extLst>
          </p:cNvPr>
          <p:cNvPicPr>
            <a:picLocks noChangeAspect="1"/>
          </p:cNvPicPr>
          <p:nvPr/>
        </p:nvPicPr>
        <p:blipFill>
          <a:blip r:embed="rId2"/>
          <a:stretch>
            <a:fillRect/>
          </a:stretch>
        </p:blipFill>
        <p:spPr>
          <a:xfrm>
            <a:off x="1682194" y="1633105"/>
            <a:ext cx="9011908" cy="3038899"/>
          </a:xfrm>
          <a:prstGeom prst="rect">
            <a:avLst/>
          </a:prstGeom>
        </p:spPr>
      </p:pic>
    </p:spTree>
    <p:extLst>
      <p:ext uri="{BB962C8B-B14F-4D97-AF65-F5344CB8AC3E}">
        <p14:creationId xmlns:p14="http://schemas.microsoft.com/office/powerpoint/2010/main" val="2098487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25C1B3-BA1A-4C6E-BF9C-6D1ABCB35447}"/>
              </a:ext>
            </a:extLst>
          </p:cNvPr>
          <p:cNvPicPr>
            <a:picLocks noChangeAspect="1"/>
          </p:cNvPicPr>
          <p:nvPr/>
        </p:nvPicPr>
        <p:blipFill>
          <a:blip r:embed="rId2"/>
          <a:stretch>
            <a:fillRect/>
          </a:stretch>
        </p:blipFill>
        <p:spPr>
          <a:xfrm>
            <a:off x="2261723" y="0"/>
            <a:ext cx="7668554" cy="6858000"/>
          </a:xfrm>
          <a:prstGeom prst="rect">
            <a:avLst/>
          </a:prstGeom>
        </p:spPr>
      </p:pic>
    </p:spTree>
    <p:extLst>
      <p:ext uri="{BB962C8B-B14F-4D97-AF65-F5344CB8AC3E}">
        <p14:creationId xmlns:p14="http://schemas.microsoft.com/office/powerpoint/2010/main" val="3127998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241E32-B8FC-473C-9CB1-29DC5A6ACCB0}"/>
              </a:ext>
            </a:extLst>
          </p:cNvPr>
          <p:cNvPicPr>
            <a:picLocks noChangeAspect="1"/>
          </p:cNvPicPr>
          <p:nvPr/>
        </p:nvPicPr>
        <p:blipFill>
          <a:blip r:embed="rId2"/>
          <a:stretch>
            <a:fillRect/>
          </a:stretch>
        </p:blipFill>
        <p:spPr>
          <a:xfrm>
            <a:off x="109543" y="0"/>
            <a:ext cx="7124467" cy="6858000"/>
          </a:xfrm>
          <a:prstGeom prst="rect">
            <a:avLst/>
          </a:prstGeom>
        </p:spPr>
      </p:pic>
      <p:sp>
        <p:nvSpPr>
          <p:cNvPr id="5" name="文本框 4">
            <a:extLst>
              <a:ext uri="{FF2B5EF4-FFF2-40B4-BE49-F238E27FC236}">
                <a16:creationId xmlns:a16="http://schemas.microsoft.com/office/drawing/2014/main" id="{24477B35-20F8-424C-AAC7-019ACB620519}"/>
              </a:ext>
            </a:extLst>
          </p:cNvPr>
          <p:cNvSpPr txBox="1"/>
          <p:nvPr/>
        </p:nvSpPr>
        <p:spPr>
          <a:xfrm>
            <a:off x="7364820" y="3262999"/>
            <a:ext cx="4444409" cy="1754326"/>
          </a:xfrm>
          <a:prstGeom prst="rect">
            <a:avLst/>
          </a:prstGeom>
          <a:noFill/>
        </p:spPr>
        <p:txBody>
          <a:bodyPr wrap="square">
            <a:spAutoFit/>
          </a:bodyPr>
          <a:lstStyle/>
          <a:p>
            <a:r>
              <a:rPr lang="zh-CN" altLang="en-US" dirty="0"/>
              <a:t>显然，由于百分比因素 (1 − ∑ j |Nj|5002)，PCi 低于 PEi。 该因子认为竞争真菌对真菌Fi的影响程度与总数∑j|Nj|有关。 当竞争真菌的数量很大时，影响是相当大的。 这与文献[27]中的分析一致。 因此，定义 3 的有效性是有道理的。</a:t>
            </a:r>
          </a:p>
        </p:txBody>
      </p:sp>
      <p:sp>
        <p:nvSpPr>
          <p:cNvPr id="7" name="文本框 6">
            <a:extLst>
              <a:ext uri="{FF2B5EF4-FFF2-40B4-BE49-F238E27FC236}">
                <a16:creationId xmlns:a16="http://schemas.microsoft.com/office/drawing/2014/main" id="{B6F91817-9F93-40A5-9A6D-22FFFBEB740D}"/>
              </a:ext>
            </a:extLst>
          </p:cNvPr>
          <p:cNvSpPr txBox="1"/>
          <p:nvPr/>
        </p:nvSpPr>
        <p:spPr>
          <a:xfrm>
            <a:off x="7234012" y="281510"/>
            <a:ext cx="4890977" cy="2308324"/>
          </a:xfrm>
          <a:prstGeom prst="rect">
            <a:avLst/>
          </a:prstGeom>
          <a:noFill/>
        </p:spPr>
        <p:txBody>
          <a:bodyPr wrap="square">
            <a:spAutoFit/>
          </a:bodyPr>
          <a:lstStyle/>
          <a:p>
            <a:r>
              <a:rPr lang="zh-CN" altLang="en-US" dirty="0"/>
              <a:t>在模拟不同菌种之间的关系时，我们应该考虑两个方面:互利和互斥。然而，据我们所知，这种互惠仅存在于真菌与其他生物之间[27,28]。因此，当我们考虑真菌之间的关系时，主要考虑的是竞争关系。也就是说，在不同真菌的相互作用下，VE的延伸速率会降低。根据我们之前的工作(定义1)，扩展概率将发生变化。我们归纳出以下真菌相互作用下扩展概率的定义。</a:t>
            </a:r>
          </a:p>
        </p:txBody>
      </p:sp>
      <p:pic>
        <p:nvPicPr>
          <p:cNvPr id="9" name="图片 8">
            <a:extLst>
              <a:ext uri="{FF2B5EF4-FFF2-40B4-BE49-F238E27FC236}">
                <a16:creationId xmlns:a16="http://schemas.microsoft.com/office/drawing/2014/main" id="{C285A72B-0A74-4934-9B38-4F94B77F3C1B}"/>
              </a:ext>
            </a:extLst>
          </p:cNvPr>
          <p:cNvPicPr>
            <a:picLocks noChangeAspect="1"/>
          </p:cNvPicPr>
          <p:nvPr/>
        </p:nvPicPr>
        <p:blipFill>
          <a:blip r:embed="rId3"/>
          <a:stretch>
            <a:fillRect/>
          </a:stretch>
        </p:blipFill>
        <p:spPr>
          <a:xfrm>
            <a:off x="8298180" y="5490433"/>
            <a:ext cx="2762636" cy="924054"/>
          </a:xfrm>
          <a:prstGeom prst="rect">
            <a:avLst/>
          </a:prstGeom>
        </p:spPr>
      </p:pic>
    </p:spTree>
    <p:extLst>
      <p:ext uri="{BB962C8B-B14F-4D97-AF65-F5344CB8AC3E}">
        <p14:creationId xmlns:p14="http://schemas.microsoft.com/office/powerpoint/2010/main" val="4102742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C4512FA-4ADE-4BCA-96AA-91A7954D77F6}"/>
              </a:ext>
            </a:extLst>
          </p:cNvPr>
          <p:cNvSpPr txBox="1"/>
          <p:nvPr/>
        </p:nvSpPr>
        <p:spPr>
          <a:xfrm>
            <a:off x="3140148" y="359484"/>
            <a:ext cx="6096000" cy="2031325"/>
          </a:xfrm>
          <a:prstGeom prst="rect">
            <a:avLst/>
          </a:prstGeom>
          <a:noFill/>
        </p:spPr>
        <p:txBody>
          <a:bodyPr wrap="square">
            <a:spAutoFit/>
          </a:bodyPr>
          <a:lstStyle/>
          <a:p>
            <a:r>
              <a:rPr lang="zh-CN" altLang="en-US" dirty="0"/>
              <a:t>与第一个问题不同，我们在本节中</a:t>
            </a:r>
            <a:r>
              <a:rPr lang="zh-CN" altLang="en-US" dirty="0">
                <a:highlight>
                  <a:srgbClr val="FFFF00"/>
                </a:highlight>
              </a:rPr>
              <a:t>考虑不同类型真菌之间的竞争</a:t>
            </a:r>
            <a:r>
              <a:rPr lang="zh-CN" altLang="en-US" dirty="0"/>
              <a:t>。在这样的考虑下，我们的实验结果与第一个问题有很大的不同。具体来看，从图4的中间图可以看出，虽然真菌的整体生长趋势是先增加后减少，但真菌的总体数量与第一个问题的结果相比明显减少。这是因为我们考虑了真菌之间的竞争。根据定义3，真菌不太可能感染木材。因此，真菌的总体数量明显减少。</a:t>
            </a:r>
          </a:p>
        </p:txBody>
      </p:sp>
      <p:pic>
        <p:nvPicPr>
          <p:cNvPr id="7" name="图片 6">
            <a:extLst>
              <a:ext uri="{FF2B5EF4-FFF2-40B4-BE49-F238E27FC236}">
                <a16:creationId xmlns:a16="http://schemas.microsoft.com/office/drawing/2014/main" id="{2F02B353-CC40-445D-B2A4-DAF7CDFBD8A9}"/>
              </a:ext>
            </a:extLst>
          </p:cNvPr>
          <p:cNvPicPr>
            <a:picLocks noChangeAspect="1"/>
          </p:cNvPicPr>
          <p:nvPr/>
        </p:nvPicPr>
        <p:blipFill>
          <a:blip r:embed="rId2"/>
          <a:stretch>
            <a:fillRect/>
          </a:stretch>
        </p:blipFill>
        <p:spPr>
          <a:xfrm>
            <a:off x="1423336" y="2528586"/>
            <a:ext cx="9345329" cy="3877216"/>
          </a:xfrm>
          <a:prstGeom prst="rect">
            <a:avLst/>
          </a:prstGeom>
        </p:spPr>
      </p:pic>
    </p:spTree>
    <p:extLst>
      <p:ext uri="{BB962C8B-B14F-4D97-AF65-F5344CB8AC3E}">
        <p14:creationId xmlns:p14="http://schemas.microsoft.com/office/powerpoint/2010/main" val="1883786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BCE964-1AD1-4C10-BCE7-7A8FE30000D3}"/>
              </a:ext>
            </a:extLst>
          </p:cNvPr>
          <p:cNvPicPr>
            <a:picLocks noChangeAspect="1"/>
          </p:cNvPicPr>
          <p:nvPr/>
        </p:nvPicPr>
        <p:blipFill>
          <a:blip r:embed="rId2"/>
          <a:stretch>
            <a:fillRect/>
          </a:stretch>
        </p:blipFill>
        <p:spPr>
          <a:xfrm>
            <a:off x="1432862" y="428206"/>
            <a:ext cx="9326277" cy="6001588"/>
          </a:xfrm>
          <a:prstGeom prst="rect">
            <a:avLst/>
          </a:prstGeom>
        </p:spPr>
      </p:pic>
      <p:sp>
        <p:nvSpPr>
          <p:cNvPr id="4" name="左大括号 3">
            <a:extLst>
              <a:ext uri="{FF2B5EF4-FFF2-40B4-BE49-F238E27FC236}">
                <a16:creationId xmlns:a16="http://schemas.microsoft.com/office/drawing/2014/main" id="{D6B6C4CB-B06A-4C62-8CEC-4583896EE62C}"/>
              </a:ext>
            </a:extLst>
          </p:cNvPr>
          <p:cNvSpPr/>
          <p:nvPr/>
        </p:nvSpPr>
        <p:spPr>
          <a:xfrm>
            <a:off x="2211574" y="1290086"/>
            <a:ext cx="163033" cy="7159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B886C9F-176E-4E8D-AAAC-87CF252EAD03}"/>
              </a:ext>
            </a:extLst>
          </p:cNvPr>
          <p:cNvSpPr txBox="1"/>
          <p:nvPr/>
        </p:nvSpPr>
        <p:spPr>
          <a:xfrm>
            <a:off x="645042" y="1531088"/>
            <a:ext cx="1297172" cy="369332"/>
          </a:xfrm>
          <a:prstGeom prst="rect">
            <a:avLst/>
          </a:prstGeom>
          <a:noFill/>
        </p:spPr>
        <p:txBody>
          <a:bodyPr wrap="square" rtlCol="0">
            <a:spAutoFit/>
          </a:bodyPr>
          <a:lstStyle/>
          <a:p>
            <a:r>
              <a:rPr lang="zh-CN" altLang="en-US" dirty="0"/>
              <a:t>建模过程</a:t>
            </a:r>
          </a:p>
        </p:txBody>
      </p:sp>
      <p:sp>
        <p:nvSpPr>
          <p:cNvPr id="6" name="文本框 5">
            <a:extLst>
              <a:ext uri="{FF2B5EF4-FFF2-40B4-BE49-F238E27FC236}">
                <a16:creationId xmlns:a16="http://schemas.microsoft.com/office/drawing/2014/main" id="{9682573E-0D1D-46DA-8A87-45D597A03BF1}"/>
              </a:ext>
            </a:extLst>
          </p:cNvPr>
          <p:cNvSpPr txBox="1"/>
          <p:nvPr/>
        </p:nvSpPr>
        <p:spPr>
          <a:xfrm>
            <a:off x="645042" y="2105247"/>
            <a:ext cx="1190846" cy="369332"/>
          </a:xfrm>
          <a:prstGeom prst="rect">
            <a:avLst/>
          </a:prstGeom>
          <a:noFill/>
        </p:spPr>
        <p:txBody>
          <a:bodyPr wrap="square" rtlCol="0">
            <a:spAutoFit/>
          </a:bodyPr>
          <a:lstStyle/>
          <a:p>
            <a:r>
              <a:rPr lang="zh-CN" altLang="en-US" dirty="0"/>
              <a:t>数据拟合</a:t>
            </a:r>
          </a:p>
        </p:txBody>
      </p:sp>
      <p:sp>
        <p:nvSpPr>
          <p:cNvPr id="7" name="左大括号 6">
            <a:extLst>
              <a:ext uri="{FF2B5EF4-FFF2-40B4-BE49-F238E27FC236}">
                <a16:creationId xmlns:a16="http://schemas.microsoft.com/office/drawing/2014/main" id="{562F04A6-D597-4717-AF2E-3F26AE556B85}"/>
              </a:ext>
            </a:extLst>
          </p:cNvPr>
          <p:cNvSpPr/>
          <p:nvPr/>
        </p:nvSpPr>
        <p:spPr>
          <a:xfrm>
            <a:off x="2091070" y="2884969"/>
            <a:ext cx="226828" cy="5440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9061BA0-0560-471C-AE99-50A2A1D31B2B}"/>
              </a:ext>
            </a:extLst>
          </p:cNvPr>
          <p:cNvSpPr txBox="1"/>
          <p:nvPr/>
        </p:nvSpPr>
        <p:spPr>
          <a:xfrm>
            <a:off x="645042" y="2949402"/>
            <a:ext cx="1297172" cy="369332"/>
          </a:xfrm>
          <a:prstGeom prst="rect">
            <a:avLst/>
          </a:prstGeom>
          <a:noFill/>
        </p:spPr>
        <p:txBody>
          <a:bodyPr wrap="square" rtlCol="0">
            <a:spAutoFit/>
          </a:bodyPr>
          <a:lstStyle/>
          <a:p>
            <a:r>
              <a:rPr lang="zh-CN" altLang="en-US" dirty="0"/>
              <a:t>建模过程</a:t>
            </a:r>
          </a:p>
        </p:txBody>
      </p:sp>
      <p:sp>
        <p:nvSpPr>
          <p:cNvPr id="9" name="文本框 8">
            <a:extLst>
              <a:ext uri="{FF2B5EF4-FFF2-40B4-BE49-F238E27FC236}">
                <a16:creationId xmlns:a16="http://schemas.microsoft.com/office/drawing/2014/main" id="{B5C6038F-467D-475F-964A-B3066F4D2D3A}"/>
              </a:ext>
            </a:extLst>
          </p:cNvPr>
          <p:cNvSpPr txBox="1"/>
          <p:nvPr/>
        </p:nvSpPr>
        <p:spPr>
          <a:xfrm>
            <a:off x="645042" y="3476111"/>
            <a:ext cx="1190846" cy="369332"/>
          </a:xfrm>
          <a:prstGeom prst="rect">
            <a:avLst/>
          </a:prstGeom>
          <a:noFill/>
        </p:spPr>
        <p:txBody>
          <a:bodyPr wrap="square" rtlCol="0">
            <a:spAutoFit/>
          </a:bodyPr>
          <a:lstStyle/>
          <a:p>
            <a:r>
              <a:rPr lang="zh-CN" altLang="en-US" dirty="0"/>
              <a:t>算法跑</a:t>
            </a:r>
          </a:p>
        </p:txBody>
      </p:sp>
      <p:sp>
        <p:nvSpPr>
          <p:cNvPr id="10" name="文本框 9">
            <a:extLst>
              <a:ext uri="{FF2B5EF4-FFF2-40B4-BE49-F238E27FC236}">
                <a16:creationId xmlns:a16="http://schemas.microsoft.com/office/drawing/2014/main" id="{34096B5D-F29F-4AAB-A169-91BA022CCDCB}"/>
              </a:ext>
            </a:extLst>
          </p:cNvPr>
          <p:cNvSpPr txBox="1"/>
          <p:nvPr/>
        </p:nvSpPr>
        <p:spPr>
          <a:xfrm>
            <a:off x="648589" y="3902787"/>
            <a:ext cx="1297172" cy="369332"/>
          </a:xfrm>
          <a:prstGeom prst="rect">
            <a:avLst/>
          </a:prstGeom>
          <a:noFill/>
        </p:spPr>
        <p:txBody>
          <a:bodyPr wrap="square" rtlCol="0">
            <a:spAutoFit/>
          </a:bodyPr>
          <a:lstStyle/>
          <a:p>
            <a:r>
              <a:rPr lang="zh-CN" altLang="en-US" dirty="0"/>
              <a:t>建模过程</a:t>
            </a:r>
          </a:p>
        </p:txBody>
      </p:sp>
      <p:sp>
        <p:nvSpPr>
          <p:cNvPr id="11" name="文本框 10">
            <a:extLst>
              <a:ext uri="{FF2B5EF4-FFF2-40B4-BE49-F238E27FC236}">
                <a16:creationId xmlns:a16="http://schemas.microsoft.com/office/drawing/2014/main" id="{1E703A67-59B6-4E21-92F1-AB087FCE6161}"/>
              </a:ext>
            </a:extLst>
          </p:cNvPr>
          <p:cNvSpPr txBox="1"/>
          <p:nvPr/>
        </p:nvSpPr>
        <p:spPr>
          <a:xfrm>
            <a:off x="648589" y="4429496"/>
            <a:ext cx="1190846" cy="369332"/>
          </a:xfrm>
          <a:prstGeom prst="rect">
            <a:avLst/>
          </a:prstGeom>
          <a:noFill/>
        </p:spPr>
        <p:txBody>
          <a:bodyPr wrap="square" rtlCol="0">
            <a:spAutoFit/>
          </a:bodyPr>
          <a:lstStyle/>
          <a:p>
            <a:r>
              <a:rPr lang="zh-CN" altLang="en-US" dirty="0"/>
              <a:t>算法跑</a:t>
            </a:r>
          </a:p>
        </p:txBody>
      </p:sp>
      <p:sp>
        <p:nvSpPr>
          <p:cNvPr id="12" name="左大括号 11">
            <a:extLst>
              <a:ext uri="{FF2B5EF4-FFF2-40B4-BE49-F238E27FC236}">
                <a16:creationId xmlns:a16="http://schemas.microsoft.com/office/drawing/2014/main" id="{C8BC0C69-7CFB-466C-9958-BB2551E6E3D8}"/>
              </a:ext>
            </a:extLst>
          </p:cNvPr>
          <p:cNvSpPr/>
          <p:nvPr/>
        </p:nvSpPr>
        <p:spPr>
          <a:xfrm>
            <a:off x="2076895" y="5011481"/>
            <a:ext cx="163033" cy="9376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DCA5A2B-5176-4CB8-A76A-43E1C176B03D}"/>
              </a:ext>
            </a:extLst>
          </p:cNvPr>
          <p:cNvSpPr txBox="1"/>
          <p:nvPr/>
        </p:nvSpPr>
        <p:spPr>
          <a:xfrm>
            <a:off x="241003" y="5180995"/>
            <a:ext cx="1835889" cy="646331"/>
          </a:xfrm>
          <a:prstGeom prst="rect">
            <a:avLst/>
          </a:prstGeom>
          <a:noFill/>
        </p:spPr>
        <p:txBody>
          <a:bodyPr wrap="square" rtlCol="0">
            <a:spAutoFit/>
          </a:bodyPr>
          <a:lstStyle/>
          <a:p>
            <a:r>
              <a:rPr lang="zh-CN" altLang="en-US" dirty="0"/>
              <a:t>使用已经建好的模型跑题目要求</a:t>
            </a:r>
          </a:p>
        </p:txBody>
      </p:sp>
      <p:sp>
        <p:nvSpPr>
          <p:cNvPr id="14" name="文本框 13">
            <a:extLst>
              <a:ext uri="{FF2B5EF4-FFF2-40B4-BE49-F238E27FC236}">
                <a16:creationId xmlns:a16="http://schemas.microsoft.com/office/drawing/2014/main" id="{6186801B-7800-45B2-A150-123B6A0F2EE6}"/>
              </a:ext>
            </a:extLst>
          </p:cNvPr>
          <p:cNvSpPr txBox="1"/>
          <p:nvPr/>
        </p:nvSpPr>
        <p:spPr>
          <a:xfrm>
            <a:off x="10363202" y="5480319"/>
            <a:ext cx="1878419" cy="369332"/>
          </a:xfrm>
          <a:prstGeom prst="rect">
            <a:avLst/>
          </a:prstGeom>
          <a:noFill/>
        </p:spPr>
        <p:txBody>
          <a:bodyPr wrap="square" rtlCol="0">
            <a:spAutoFit/>
          </a:bodyPr>
          <a:lstStyle/>
          <a:p>
            <a:r>
              <a:rPr lang="zh-CN" altLang="en-US" dirty="0"/>
              <a:t>环境敏感性分析</a:t>
            </a:r>
          </a:p>
        </p:txBody>
      </p:sp>
      <p:sp>
        <p:nvSpPr>
          <p:cNvPr id="15" name="文本框 14">
            <a:extLst>
              <a:ext uri="{FF2B5EF4-FFF2-40B4-BE49-F238E27FC236}">
                <a16:creationId xmlns:a16="http://schemas.microsoft.com/office/drawing/2014/main" id="{A86192E4-A72C-448E-8E06-C66CF0DE4F2F}"/>
              </a:ext>
            </a:extLst>
          </p:cNvPr>
          <p:cNvSpPr txBox="1"/>
          <p:nvPr/>
        </p:nvSpPr>
        <p:spPr>
          <a:xfrm>
            <a:off x="10363202" y="5180995"/>
            <a:ext cx="1878419" cy="369332"/>
          </a:xfrm>
          <a:prstGeom prst="rect">
            <a:avLst/>
          </a:prstGeom>
          <a:noFill/>
        </p:spPr>
        <p:txBody>
          <a:bodyPr wrap="square" rtlCol="0">
            <a:spAutoFit/>
          </a:bodyPr>
          <a:lstStyle/>
          <a:p>
            <a:r>
              <a:rPr lang="zh-CN" altLang="en-US" dirty="0"/>
              <a:t>多菌种组合</a:t>
            </a:r>
          </a:p>
        </p:txBody>
      </p:sp>
      <p:sp>
        <p:nvSpPr>
          <p:cNvPr id="16" name="文本框 15">
            <a:extLst>
              <a:ext uri="{FF2B5EF4-FFF2-40B4-BE49-F238E27FC236}">
                <a16:creationId xmlns:a16="http://schemas.microsoft.com/office/drawing/2014/main" id="{305F1E86-0814-4C19-9A88-F4B88837F1CB}"/>
              </a:ext>
            </a:extLst>
          </p:cNvPr>
          <p:cNvSpPr txBox="1"/>
          <p:nvPr/>
        </p:nvSpPr>
        <p:spPr>
          <a:xfrm>
            <a:off x="10363200" y="5949160"/>
            <a:ext cx="1495646" cy="369332"/>
          </a:xfrm>
          <a:prstGeom prst="rect">
            <a:avLst/>
          </a:prstGeom>
          <a:noFill/>
        </p:spPr>
        <p:txBody>
          <a:bodyPr wrap="square" rtlCol="0">
            <a:spAutoFit/>
          </a:bodyPr>
          <a:lstStyle/>
          <a:p>
            <a:r>
              <a:rPr lang="zh-CN" altLang="en-US" dirty="0"/>
              <a:t>多样性分析</a:t>
            </a:r>
          </a:p>
        </p:txBody>
      </p:sp>
      <p:sp>
        <p:nvSpPr>
          <p:cNvPr id="17" name="文本框 16">
            <a:extLst>
              <a:ext uri="{FF2B5EF4-FFF2-40B4-BE49-F238E27FC236}">
                <a16:creationId xmlns:a16="http://schemas.microsoft.com/office/drawing/2014/main" id="{C8AF7DCF-5F99-4A2B-AB1D-B64607B79A81}"/>
              </a:ext>
            </a:extLst>
          </p:cNvPr>
          <p:cNvSpPr txBox="1"/>
          <p:nvPr/>
        </p:nvSpPr>
        <p:spPr>
          <a:xfrm>
            <a:off x="10338392" y="5714740"/>
            <a:ext cx="1545265" cy="369332"/>
          </a:xfrm>
          <a:prstGeom prst="rect">
            <a:avLst/>
          </a:prstGeom>
          <a:noFill/>
        </p:spPr>
        <p:txBody>
          <a:bodyPr wrap="square" rtlCol="0">
            <a:spAutoFit/>
          </a:bodyPr>
          <a:lstStyle/>
          <a:p>
            <a:r>
              <a:rPr lang="zh-CN" altLang="en-US" dirty="0"/>
              <a:t>多环境模拟</a:t>
            </a:r>
          </a:p>
        </p:txBody>
      </p:sp>
    </p:spTree>
    <p:extLst>
      <p:ext uri="{BB962C8B-B14F-4D97-AF65-F5344CB8AC3E}">
        <p14:creationId xmlns:p14="http://schemas.microsoft.com/office/powerpoint/2010/main" val="253811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67F987D-EE35-4B80-B4EE-2F0163F34AF0}"/>
              </a:ext>
            </a:extLst>
          </p:cNvPr>
          <p:cNvPicPr>
            <a:picLocks noChangeAspect="1"/>
          </p:cNvPicPr>
          <p:nvPr/>
        </p:nvPicPr>
        <p:blipFill>
          <a:blip r:embed="rId2"/>
          <a:stretch>
            <a:fillRect/>
          </a:stretch>
        </p:blipFill>
        <p:spPr>
          <a:xfrm>
            <a:off x="866880" y="0"/>
            <a:ext cx="10458241" cy="6858000"/>
          </a:xfrm>
          <a:prstGeom prst="rect">
            <a:avLst/>
          </a:prstGeom>
        </p:spPr>
      </p:pic>
    </p:spTree>
    <p:extLst>
      <p:ext uri="{BB962C8B-B14F-4D97-AF65-F5344CB8AC3E}">
        <p14:creationId xmlns:p14="http://schemas.microsoft.com/office/powerpoint/2010/main" val="3707490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67F987D-EE35-4B80-B4EE-2F0163F34AF0}"/>
              </a:ext>
            </a:extLst>
          </p:cNvPr>
          <p:cNvPicPr>
            <a:picLocks noChangeAspect="1"/>
          </p:cNvPicPr>
          <p:nvPr/>
        </p:nvPicPr>
        <p:blipFill>
          <a:blip r:embed="rId2"/>
          <a:stretch>
            <a:fillRect/>
          </a:stretch>
        </p:blipFill>
        <p:spPr>
          <a:xfrm>
            <a:off x="1079531" y="0"/>
            <a:ext cx="10458241" cy="6858000"/>
          </a:xfrm>
          <a:prstGeom prst="rect">
            <a:avLst/>
          </a:prstGeom>
        </p:spPr>
      </p:pic>
      <p:cxnSp>
        <p:nvCxnSpPr>
          <p:cNvPr id="4" name="直接连接符 3">
            <a:extLst>
              <a:ext uri="{FF2B5EF4-FFF2-40B4-BE49-F238E27FC236}">
                <a16:creationId xmlns:a16="http://schemas.microsoft.com/office/drawing/2014/main" id="{98638544-D7B4-46D4-9B75-8E1B0EF49BD4}"/>
              </a:ext>
            </a:extLst>
          </p:cNvPr>
          <p:cNvCxnSpPr/>
          <p:nvPr/>
        </p:nvCxnSpPr>
        <p:spPr>
          <a:xfrm>
            <a:off x="3331535" y="2169042"/>
            <a:ext cx="304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AD06AB7-4183-4B80-80C6-8A5E0194E255}"/>
              </a:ext>
            </a:extLst>
          </p:cNvPr>
          <p:cNvCxnSpPr/>
          <p:nvPr/>
        </p:nvCxnSpPr>
        <p:spPr>
          <a:xfrm>
            <a:off x="2395870" y="2814084"/>
            <a:ext cx="18358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D252598-F1B6-4035-8A5D-C61B6149C0F3}"/>
              </a:ext>
            </a:extLst>
          </p:cNvPr>
          <p:cNvCxnSpPr/>
          <p:nvPr/>
        </p:nvCxnSpPr>
        <p:spPr>
          <a:xfrm>
            <a:off x="4855537" y="1502735"/>
            <a:ext cx="1041991"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01E43C6E-CE6E-473E-9684-116FEF40CCE3}"/>
              </a:ext>
            </a:extLst>
          </p:cNvPr>
          <p:cNvCxnSpPr/>
          <p:nvPr/>
        </p:nvCxnSpPr>
        <p:spPr>
          <a:xfrm>
            <a:off x="1708298" y="1779181"/>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493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D9BD24F-D931-4ADD-B70B-0FC612F45414}"/>
              </a:ext>
            </a:extLst>
          </p:cNvPr>
          <p:cNvSpPr txBox="1"/>
          <p:nvPr/>
        </p:nvSpPr>
        <p:spPr>
          <a:xfrm>
            <a:off x="1612606" y="1911123"/>
            <a:ext cx="9207795" cy="4524315"/>
          </a:xfrm>
          <a:prstGeom prst="rect">
            <a:avLst/>
          </a:prstGeom>
          <a:noFill/>
        </p:spPr>
        <p:txBody>
          <a:bodyPr wrap="square">
            <a:spAutoFit/>
          </a:bodyPr>
          <a:lstStyle/>
          <a:p>
            <a:r>
              <a:rPr lang="zh-CN" altLang="en-US" dirty="0"/>
              <a:t>Sec. 3.1 establishes the relationship among extension rate, moisture trade-off, and the decomposition rate, where the SGD algorithm is utilized to determine the model parameters. Sec. 3.2 establishes the cellular automata model to describe the growth and decomposition process of the fungi.</a:t>
            </a:r>
          </a:p>
          <a:p>
            <a:endParaRPr lang="zh-CN" altLang="en-US" dirty="0"/>
          </a:p>
          <a:p>
            <a:r>
              <a:rPr lang="zh-CN" altLang="en-US" dirty="0"/>
              <a:t>In Sec. 3.3, we add the interactions of different fungi and re-formulate the cellular automata model. In Sec. 3.4, we analyze the proposed models from the perspective of the connections of different factors, and the sensitivity to environmental change. Finally in Sec. 3.5, we analyze the importance of biodiversity to fungal growth and decomposition.</a:t>
            </a:r>
          </a:p>
          <a:p>
            <a:endParaRPr lang="zh-CN" altLang="en-US" dirty="0"/>
          </a:p>
          <a:p>
            <a:r>
              <a:rPr lang="zh-CN" altLang="en-US" dirty="0"/>
              <a:t>第3.1节建立了扩展速率、水分交换和分解速率之间的关系，其中SGD算法用于确定模型参数。章节3.2建立细胞自动机模型来描述真菌的生长和分解过程。</a:t>
            </a:r>
          </a:p>
          <a:p>
            <a:endParaRPr lang="zh-CN" altLang="en-US" dirty="0"/>
          </a:p>
          <a:p>
            <a:r>
              <a:rPr lang="zh-CN" altLang="en-US" dirty="0"/>
              <a:t>在第3.3节中，我们添加了不同真菌的相互作用，并重新制定细胞自动机模型。在第3.4节中，</a:t>
            </a:r>
            <a:r>
              <a:rPr lang="zh-CN" altLang="en-US" dirty="0">
                <a:highlight>
                  <a:srgbClr val="FFFF00"/>
                </a:highlight>
              </a:rPr>
              <a:t>我们从不同因素之间的联系以及对环境变化的敏感性角度分析了所提出的模型</a:t>
            </a:r>
            <a:r>
              <a:rPr lang="zh-CN" altLang="en-US" dirty="0"/>
              <a:t>。最后在第3.5节，我们分析了生物多样性对真菌生长和分解的重要性。</a:t>
            </a:r>
          </a:p>
        </p:txBody>
      </p:sp>
      <p:pic>
        <p:nvPicPr>
          <p:cNvPr id="5" name="图片 4">
            <a:extLst>
              <a:ext uri="{FF2B5EF4-FFF2-40B4-BE49-F238E27FC236}">
                <a16:creationId xmlns:a16="http://schemas.microsoft.com/office/drawing/2014/main" id="{A52BD394-FFB5-49E6-8AE8-3F4B7031AECF}"/>
              </a:ext>
            </a:extLst>
          </p:cNvPr>
          <p:cNvPicPr>
            <a:picLocks noChangeAspect="1"/>
          </p:cNvPicPr>
          <p:nvPr/>
        </p:nvPicPr>
        <p:blipFill>
          <a:blip r:embed="rId2"/>
          <a:stretch>
            <a:fillRect/>
          </a:stretch>
        </p:blipFill>
        <p:spPr>
          <a:xfrm>
            <a:off x="1667273" y="616690"/>
            <a:ext cx="8602275" cy="1000265"/>
          </a:xfrm>
          <a:prstGeom prst="rect">
            <a:avLst/>
          </a:prstGeom>
        </p:spPr>
      </p:pic>
    </p:spTree>
    <p:extLst>
      <p:ext uri="{BB962C8B-B14F-4D97-AF65-F5344CB8AC3E}">
        <p14:creationId xmlns:p14="http://schemas.microsoft.com/office/powerpoint/2010/main" val="3018941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BB3F1B-F669-4B23-884A-6019DF86EB7F}"/>
              </a:ext>
            </a:extLst>
          </p:cNvPr>
          <p:cNvPicPr>
            <a:picLocks noChangeAspect="1"/>
          </p:cNvPicPr>
          <p:nvPr/>
        </p:nvPicPr>
        <p:blipFill>
          <a:blip r:embed="rId2"/>
          <a:stretch>
            <a:fillRect/>
          </a:stretch>
        </p:blipFill>
        <p:spPr>
          <a:xfrm>
            <a:off x="402162" y="0"/>
            <a:ext cx="7630838" cy="6858000"/>
          </a:xfrm>
          <a:prstGeom prst="rect">
            <a:avLst/>
          </a:prstGeom>
        </p:spPr>
      </p:pic>
      <p:sp>
        <p:nvSpPr>
          <p:cNvPr id="4" name="矩形: 圆角 3">
            <a:extLst>
              <a:ext uri="{FF2B5EF4-FFF2-40B4-BE49-F238E27FC236}">
                <a16:creationId xmlns:a16="http://schemas.microsoft.com/office/drawing/2014/main" id="{4AF66F63-E204-419D-BA44-56549A79AFC6}"/>
              </a:ext>
            </a:extLst>
          </p:cNvPr>
          <p:cNvSpPr/>
          <p:nvPr/>
        </p:nvSpPr>
        <p:spPr>
          <a:xfrm>
            <a:off x="800986" y="517451"/>
            <a:ext cx="4160874" cy="191386"/>
          </a:xfrm>
          <a:prstGeom prst="roundRect">
            <a:avLst/>
          </a:prstGeom>
          <a:solidFill>
            <a:schemeClr val="tx2">
              <a:lumMod val="20000"/>
              <a:lumOff val="8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6D272D-15E7-4AA6-9201-D7942C5C299E}"/>
              </a:ext>
            </a:extLst>
          </p:cNvPr>
          <p:cNvSpPr txBox="1"/>
          <p:nvPr/>
        </p:nvSpPr>
        <p:spPr>
          <a:xfrm>
            <a:off x="8378458" y="949474"/>
            <a:ext cx="3303181" cy="369332"/>
          </a:xfrm>
          <a:prstGeom prst="rect">
            <a:avLst/>
          </a:prstGeom>
          <a:noFill/>
        </p:spPr>
        <p:txBody>
          <a:bodyPr wrap="square" rtlCol="0">
            <a:spAutoFit/>
          </a:bodyPr>
          <a:lstStyle/>
          <a:p>
            <a:r>
              <a:rPr lang="zh-CN" altLang="en-US" dirty="0"/>
              <a:t>介绍这一小节都干了什么</a:t>
            </a:r>
          </a:p>
        </p:txBody>
      </p:sp>
      <p:sp>
        <p:nvSpPr>
          <p:cNvPr id="7" name="文本框 6">
            <a:extLst>
              <a:ext uri="{FF2B5EF4-FFF2-40B4-BE49-F238E27FC236}">
                <a16:creationId xmlns:a16="http://schemas.microsoft.com/office/drawing/2014/main" id="{7909F496-1F74-47E5-9B56-C21232316A93}"/>
              </a:ext>
            </a:extLst>
          </p:cNvPr>
          <p:cNvSpPr txBox="1"/>
          <p:nvPr/>
        </p:nvSpPr>
        <p:spPr>
          <a:xfrm>
            <a:off x="7478234" y="2791345"/>
            <a:ext cx="4593265" cy="1754326"/>
          </a:xfrm>
          <a:prstGeom prst="rect">
            <a:avLst/>
          </a:prstGeom>
          <a:noFill/>
        </p:spPr>
        <p:txBody>
          <a:bodyPr wrap="square">
            <a:spAutoFit/>
          </a:bodyPr>
          <a:lstStyle/>
          <a:p>
            <a:r>
              <a:rPr lang="zh-CN" altLang="en-US" dirty="0"/>
              <a:t>首先，我们对之前的模型进行整体分析。 然后，我们</a:t>
            </a:r>
            <a:r>
              <a:rPr lang="zh-CN" altLang="en-US" dirty="0">
                <a:highlight>
                  <a:srgbClr val="FFFF00"/>
                </a:highlight>
              </a:rPr>
              <a:t>分析了不同物种之间的竞争关系</a:t>
            </a:r>
            <a:r>
              <a:rPr lang="zh-CN" altLang="en-US" dirty="0"/>
              <a:t>。 然后，我们分析了环境变化的敏感性（主要是温度和湿度的变化）。 最后，我们模拟了不同真菌种类在不同环境中的延伸和分解，分析了不同真菌种类在不同环境中的优缺点。</a:t>
            </a:r>
          </a:p>
        </p:txBody>
      </p:sp>
    </p:spTree>
    <p:extLst>
      <p:ext uri="{BB962C8B-B14F-4D97-AF65-F5344CB8AC3E}">
        <p14:creationId xmlns:p14="http://schemas.microsoft.com/office/powerpoint/2010/main" val="4077297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568820-5E83-426E-BF5F-D443CE593405}"/>
              </a:ext>
            </a:extLst>
          </p:cNvPr>
          <p:cNvPicPr>
            <a:picLocks noChangeAspect="1"/>
          </p:cNvPicPr>
          <p:nvPr/>
        </p:nvPicPr>
        <p:blipFill>
          <a:blip r:embed="rId2"/>
          <a:stretch>
            <a:fillRect/>
          </a:stretch>
        </p:blipFill>
        <p:spPr>
          <a:xfrm>
            <a:off x="643078" y="984736"/>
            <a:ext cx="10679015" cy="1486107"/>
          </a:xfrm>
          <a:prstGeom prst="rect">
            <a:avLst/>
          </a:prstGeom>
        </p:spPr>
      </p:pic>
      <p:sp>
        <p:nvSpPr>
          <p:cNvPr id="4" name="文本框 3">
            <a:extLst>
              <a:ext uri="{FF2B5EF4-FFF2-40B4-BE49-F238E27FC236}">
                <a16:creationId xmlns:a16="http://schemas.microsoft.com/office/drawing/2014/main" id="{3D4B2680-3392-4C41-80AC-4818BB9D4D6B}"/>
              </a:ext>
            </a:extLst>
          </p:cNvPr>
          <p:cNvSpPr txBox="1"/>
          <p:nvPr/>
        </p:nvSpPr>
        <p:spPr>
          <a:xfrm>
            <a:off x="552893" y="332296"/>
            <a:ext cx="3912782" cy="369332"/>
          </a:xfrm>
          <a:prstGeom prst="rect">
            <a:avLst/>
          </a:prstGeom>
          <a:noFill/>
        </p:spPr>
        <p:txBody>
          <a:bodyPr wrap="square" rtlCol="0">
            <a:spAutoFit/>
          </a:bodyPr>
          <a:lstStyle/>
          <a:p>
            <a:r>
              <a:rPr lang="zh-CN" altLang="en-US" dirty="0"/>
              <a:t>模型怎么建立的</a:t>
            </a:r>
          </a:p>
        </p:txBody>
      </p:sp>
      <p:pic>
        <p:nvPicPr>
          <p:cNvPr id="5" name="图片 4">
            <a:extLst>
              <a:ext uri="{FF2B5EF4-FFF2-40B4-BE49-F238E27FC236}">
                <a16:creationId xmlns:a16="http://schemas.microsoft.com/office/drawing/2014/main" id="{9FAE05A1-41CD-4FD4-816E-B225D16CE74E}"/>
              </a:ext>
            </a:extLst>
          </p:cNvPr>
          <p:cNvPicPr>
            <a:picLocks noChangeAspect="1"/>
          </p:cNvPicPr>
          <p:nvPr/>
        </p:nvPicPr>
        <p:blipFill>
          <a:blip r:embed="rId3"/>
          <a:stretch>
            <a:fillRect/>
          </a:stretch>
        </p:blipFill>
        <p:spPr>
          <a:xfrm>
            <a:off x="1663891" y="2835351"/>
            <a:ext cx="9459645" cy="3505689"/>
          </a:xfrm>
          <a:prstGeom prst="rect">
            <a:avLst/>
          </a:prstGeom>
        </p:spPr>
      </p:pic>
    </p:spTree>
    <p:extLst>
      <p:ext uri="{BB962C8B-B14F-4D97-AF65-F5344CB8AC3E}">
        <p14:creationId xmlns:p14="http://schemas.microsoft.com/office/powerpoint/2010/main" val="4100455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A9DB0B-35EF-43F6-A84C-CFBF69BF66F7}"/>
              </a:ext>
            </a:extLst>
          </p:cNvPr>
          <p:cNvPicPr>
            <a:picLocks noChangeAspect="1"/>
          </p:cNvPicPr>
          <p:nvPr/>
        </p:nvPicPr>
        <p:blipFill>
          <a:blip r:embed="rId2"/>
          <a:stretch>
            <a:fillRect/>
          </a:stretch>
        </p:blipFill>
        <p:spPr>
          <a:xfrm>
            <a:off x="2166798" y="164147"/>
            <a:ext cx="8354591" cy="6296904"/>
          </a:xfrm>
          <a:prstGeom prst="rect">
            <a:avLst/>
          </a:prstGeom>
        </p:spPr>
      </p:pic>
    </p:spTree>
    <p:extLst>
      <p:ext uri="{BB962C8B-B14F-4D97-AF65-F5344CB8AC3E}">
        <p14:creationId xmlns:p14="http://schemas.microsoft.com/office/powerpoint/2010/main" val="395817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042697-5FE9-41DA-8982-B9C8D2062C68}"/>
              </a:ext>
            </a:extLst>
          </p:cNvPr>
          <p:cNvPicPr>
            <a:picLocks noChangeAspect="1"/>
          </p:cNvPicPr>
          <p:nvPr/>
        </p:nvPicPr>
        <p:blipFill>
          <a:blip r:embed="rId2"/>
          <a:stretch>
            <a:fillRect/>
          </a:stretch>
        </p:blipFill>
        <p:spPr>
          <a:xfrm>
            <a:off x="1522870" y="168680"/>
            <a:ext cx="9869277" cy="2829320"/>
          </a:xfrm>
          <a:prstGeom prst="rect">
            <a:avLst/>
          </a:prstGeom>
        </p:spPr>
      </p:pic>
      <p:pic>
        <p:nvPicPr>
          <p:cNvPr id="4" name="图片 3">
            <a:extLst>
              <a:ext uri="{FF2B5EF4-FFF2-40B4-BE49-F238E27FC236}">
                <a16:creationId xmlns:a16="http://schemas.microsoft.com/office/drawing/2014/main" id="{7AEDD2F4-169C-492E-91CF-2A31F6DEF555}"/>
              </a:ext>
            </a:extLst>
          </p:cNvPr>
          <p:cNvPicPr>
            <a:picLocks noChangeAspect="1"/>
          </p:cNvPicPr>
          <p:nvPr/>
        </p:nvPicPr>
        <p:blipFill>
          <a:blip r:embed="rId3"/>
          <a:stretch>
            <a:fillRect/>
          </a:stretch>
        </p:blipFill>
        <p:spPr>
          <a:xfrm>
            <a:off x="0" y="3075974"/>
            <a:ext cx="12192000" cy="3563729"/>
          </a:xfrm>
          <a:prstGeom prst="rect">
            <a:avLst/>
          </a:prstGeom>
        </p:spPr>
      </p:pic>
    </p:spTree>
    <p:extLst>
      <p:ext uri="{BB962C8B-B14F-4D97-AF65-F5344CB8AC3E}">
        <p14:creationId xmlns:p14="http://schemas.microsoft.com/office/powerpoint/2010/main" val="573454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96FE86-86A5-4569-9B39-876B34267DAA}"/>
              </a:ext>
            </a:extLst>
          </p:cNvPr>
          <p:cNvPicPr>
            <a:picLocks noChangeAspect="1"/>
          </p:cNvPicPr>
          <p:nvPr/>
        </p:nvPicPr>
        <p:blipFill>
          <a:blip r:embed="rId2"/>
          <a:stretch>
            <a:fillRect/>
          </a:stretch>
        </p:blipFill>
        <p:spPr>
          <a:xfrm>
            <a:off x="1256625" y="537759"/>
            <a:ext cx="9678751" cy="5782482"/>
          </a:xfrm>
          <a:prstGeom prst="rect">
            <a:avLst/>
          </a:prstGeom>
        </p:spPr>
      </p:pic>
    </p:spTree>
    <p:extLst>
      <p:ext uri="{BB962C8B-B14F-4D97-AF65-F5344CB8AC3E}">
        <p14:creationId xmlns:p14="http://schemas.microsoft.com/office/powerpoint/2010/main" val="1416901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62C12F-4C01-4962-A4A1-711DFA84287D}"/>
              </a:ext>
            </a:extLst>
          </p:cNvPr>
          <p:cNvPicPr>
            <a:picLocks noChangeAspect="1"/>
          </p:cNvPicPr>
          <p:nvPr/>
        </p:nvPicPr>
        <p:blipFill>
          <a:blip r:embed="rId2"/>
          <a:stretch>
            <a:fillRect/>
          </a:stretch>
        </p:blipFill>
        <p:spPr>
          <a:xfrm>
            <a:off x="1023230" y="675891"/>
            <a:ext cx="10145541" cy="5506218"/>
          </a:xfrm>
          <a:prstGeom prst="rect">
            <a:avLst/>
          </a:prstGeom>
        </p:spPr>
      </p:pic>
    </p:spTree>
    <p:extLst>
      <p:ext uri="{BB962C8B-B14F-4D97-AF65-F5344CB8AC3E}">
        <p14:creationId xmlns:p14="http://schemas.microsoft.com/office/powerpoint/2010/main" val="3538419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425FF7-87C0-4276-AC3D-38A54B76003C}"/>
              </a:ext>
            </a:extLst>
          </p:cNvPr>
          <p:cNvPicPr>
            <a:picLocks noChangeAspect="1"/>
          </p:cNvPicPr>
          <p:nvPr/>
        </p:nvPicPr>
        <p:blipFill>
          <a:blip r:embed="rId2"/>
          <a:stretch>
            <a:fillRect/>
          </a:stretch>
        </p:blipFill>
        <p:spPr>
          <a:xfrm>
            <a:off x="1532888" y="1271288"/>
            <a:ext cx="9126224" cy="4315427"/>
          </a:xfrm>
          <a:prstGeom prst="rect">
            <a:avLst/>
          </a:prstGeom>
        </p:spPr>
      </p:pic>
      <p:sp>
        <p:nvSpPr>
          <p:cNvPr id="5" name="文本框 4">
            <a:extLst>
              <a:ext uri="{FF2B5EF4-FFF2-40B4-BE49-F238E27FC236}">
                <a16:creationId xmlns:a16="http://schemas.microsoft.com/office/drawing/2014/main" id="{0D326138-01EE-4F1D-97ED-5E9051873F82}"/>
              </a:ext>
            </a:extLst>
          </p:cNvPr>
          <p:cNvSpPr txBox="1"/>
          <p:nvPr/>
        </p:nvSpPr>
        <p:spPr>
          <a:xfrm>
            <a:off x="3494568" y="6038925"/>
            <a:ext cx="6096000" cy="369332"/>
          </a:xfrm>
          <a:prstGeom prst="rect">
            <a:avLst/>
          </a:prstGeom>
          <a:noFill/>
        </p:spPr>
        <p:txBody>
          <a:bodyPr wrap="square">
            <a:spAutoFit/>
          </a:bodyPr>
          <a:lstStyle/>
          <a:p>
            <a:r>
              <a:rPr lang="zh-CN" altLang="en-US" dirty="0"/>
              <a:t> Specifically, the average proportion is 2.89. </a:t>
            </a:r>
          </a:p>
        </p:txBody>
      </p:sp>
    </p:spTree>
    <p:extLst>
      <p:ext uri="{BB962C8B-B14F-4D97-AF65-F5344CB8AC3E}">
        <p14:creationId xmlns:p14="http://schemas.microsoft.com/office/powerpoint/2010/main" val="1481249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4560F6-DFD3-4823-9E23-792920950C53}"/>
              </a:ext>
            </a:extLst>
          </p:cNvPr>
          <p:cNvPicPr>
            <a:picLocks noChangeAspect="1"/>
          </p:cNvPicPr>
          <p:nvPr/>
        </p:nvPicPr>
        <p:blipFill>
          <a:blip r:embed="rId2"/>
          <a:stretch>
            <a:fillRect/>
          </a:stretch>
        </p:blipFill>
        <p:spPr>
          <a:xfrm>
            <a:off x="217761" y="0"/>
            <a:ext cx="6794618" cy="6858000"/>
          </a:xfrm>
          <a:prstGeom prst="rect">
            <a:avLst/>
          </a:prstGeom>
        </p:spPr>
      </p:pic>
      <p:pic>
        <p:nvPicPr>
          <p:cNvPr id="5" name="图片 4">
            <a:extLst>
              <a:ext uri="{FF2B5EF4-FFF2-40B4-BE49-F238E27FC236}">
                <a16:creationId xmlns:a16="http://schemas.microsoft.com/office/drawing/2014/main" id="{C2253F23-E0DC-4B83-B480-C7726A26C25E}"/>
              </a:ext>
            </a:extLst>
          </p:cNvPr>
          <p:cNvPicPr>
            <a:picLocks noChangeAspect="1"/>
          </p:cNvPicPr>
          <p:nvPr/>
        </p:nvPicPr>
        <p:blipFill>
          <a:blip r:embed="rId3"/>
          <a:stretch>
            <a:fillRect/>
          </a:stretch>
        </p:blipFill>
        <p:spPr>
          <a:xfrm>
            <a:off x="6232592" y="2218660"/>
            <a:ext cx="5959408" cy="1958172"/>
          </a:xfrm>
          <a:prstGeom prst="rect">
            <a:avLst/>
          </a:prstGeom>
        </p:spPr>
      </p:pic>
    </p:spTree>
    <p:extLst>
      <p:ext uri="{BB962C8B-B14F-4D97-AF65-F5344CB8AC3E}">
        <p14:creationId xmlns:p14="http://schemas.microsoft.com/office/powerpoint/2010/main" val="288009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53CF47-7295-4AA9-AF19-D7E288757060}"/>
              </a:ext>
            </a:extLst>
          </p:cNvPr>
          <p:cNvSpPr txBox="1"/>
          <p:nvPr/>
        </p:nvSpPr>
        <p:spPr>
          <a:xfrm>
            <a:off x="808074" y="482009"/>
            <a:ext cx="1107996" cy="369332"/>
          </a:xfrm>
          <a:prstGeom prst="rect">
            <a:avLst/>
          </a:prstGeom>
          <a:noFill/>
        </p:spPr>
        <p:txBody>
          <a:bodyPr wrap="none" rtlCol="0">
            <a:spAutoFit/>
          </a:bodyPr>
          <a:lstStyle/>
          <a:p>
            <a:r>
              <a:rPr lang="zh-CN" altLang="en-US" dirty="0"/>
              <a:t>文章结构</a:t>
            </a:r>
          </a:p>
        </p:txBody>
      </p:sp>
      <p:pic>
        <p:nvPicPr>
          <p:cNvPr id="4" name="图片 3">
            <a:extLst>
              <a:ext uri="{FF2B5EF4-FFF2-40B4-BE49-F238E27FC236}">
                <a16:creationId xmlns:a16="http://schemas.microsoft.com/office/drawing/2014/main" id="{252BACF4-06AC-4615-A73D-43F7B961F2B2}"/>
              </a:ext>
            </a:extLst>
          </p:cNvPr>
          <p:cNvPicPr>
            <a:picLocks noChangeAspect="1"/>
          </p:cNvPicPr>
          <p:nvPr/>
        </p:nvPicPr>
        <p:blipFill>
          <a:blip r:embed="rId2"/>
          <a:stretch>
            <a:fillRect/>
          </a:stretch>
        </p:blipFill>
        <p:spPr>
          <a:xfrm>
            <a:off x="2959329" y="0"/>
            <a:ext cx="6273345" cy="6858000"/>
          </a:xfrm>
          <a:prstGeom prst="rect">
            <a:avLst/>
          </a:prstGeom>
        </p:spPr>
      </p:pic>
      <p:sp>
        <p:nvSpPr>
          <p:cNvPr id="5" name="文本框 4">
            <a:extLst>
              <a:ext uri="{FF2B5EF4-FFF2-40B4-BE49-F238E27FC236}">
                <a16:creationId xmlns:a16="http://schemas.microsoft.com/office/drawing/2014/main" id="{E6A4A578-F57F-4D57-A452-C82A98ADA9A5}"/>
              </a:ext>
            </a:extLst>
          </p:cNvPr>
          <p:cNvSpPr txBox="1"/>
          <p:nvPr/>
        </p:nvSpPr>
        <p:spPr>
          <a:xfrm>
            <a:off x="100852" y="2913321"/>
            <a:ext cx="2858475" cy="369332"/>
          </a:xfrm>
          <a:prstGeom prst="rect">
            <a:avLst/>
          </a:prstGeom>
          <a:noFill/>
        </p:spPr>
        <p:txBody>
          <a:bodyPr wrap="none" rtlCol="0">
            <a:spAutoFit/>
          </a:bodyPr>
          <a:lstStyle/>
          <a:p>
            <a:r>
              <a:rPr lang="zh-CN" altLang="en-US" dirty="0"/>
              <a:t>页码从第</a:t>
            </a:r>
            <a:r>
              <a:rPr lang="en-US" altLang="zh-CN" dirty="0"/>
              <a:t>2</a:t>
            </a:r>
            <a:r>
              <a:rPr lang="zh-CN" altLang="en-US" dirty="0"/>
              <a:t>页开始，共</a:t>
            </a:r>
            <a:r>
              <a:rPr lang="en-US" altLang="zh-CN" dirty="0"/>
              <a:t>25</a:t>
            </a:r>
            <a:r>
              <a:rPr lang="zh-CN" altLang="en-US" dirty="0"/>
              <a:t>页</a:t>
            </a:r>
          </a:p>
        </p:txBody>
      </p:sp>
    </p:spTree>
    <p:extLst>
      <p:ext uri="{BB962C8B-B14F-4D97-AF65-F5344CB8AC3E}">
        <p14:creationId xmlns:p14="http://schemas.microsoft.com/office/powerpoint/2010/main" val="2620653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9A38B56-28B3-4253-80D5-6D8C002ADE5E}"/>
              </a:ext>
            </a:extLst>
          </p:cNvPr>
          <p:cNvPicPr>
            <a:picLocks noChangeAspect="1"/>
          </p:cNvPicPr>
          <p:nvPr/>
        </p:nvPicPr>
        <p:blipFill>
          <a:blip r:embed="rId2"/>
          <a:stretch>
            <a:fillRect/>
          </a:stretch>
        </p:blipFill>
        <p:spPr>
          <a:xfrm>
            <a:off x="983361" y="0"/>
            <a:ext cx="4738878" cy="6858000"/>
          </a:xfrm>
          <a:prstGeom prst="rect">
            <a:avLst/>
          </a:prstGeom>
        </p:spPr>
      </p:pic>
      <p:pic>
        <p:nvPicPr>
          <p:cNvPr id="5" name="图片 4">
            <a:extLst>
              <a:ext uri="{FF2B5EF4-FFF2-40B4-BE49-F238E27FC236}">
                <a16:creationId xmlns:a16="http://schemas.microsoft.com/office/drawing/2014/main" id="{755E0260-0982-4205-837F-33FD30D5669F}"/>
              </a:ext>
            </a:extLst>
          </p:cNvPr>
          <p:cNvPicPr>
            <a:picLocks noChangeAspect="1"/>
          </p:cNvPicPr>
          <p:nvPr/>
        </p:nvPicPr>
        <p:blipFill>
          <a:blip r:embed="rId3"/>
          <a:stretch>
            <a:fillRect/>
          </a:stretch>
        </p:blipFill>
        <p:spPr>
          <a:xfrm>
            <a:off x="6469763" y="0"/>
            <a:ext cx="5402836" cy="6858000"/>
          </a:xfrm>
          <a:prstGeom prst="rect">
            <a:avLst/>
          </a:prstGeom>
        </p:spPr>
      </p:pic>
      <p:sp>
        <p:nvSpPr>
          <p:cNvPr id="6" name="文本框 5">
            <a:extLst>
              <a:ext uri="{FF2B5EF4-FFF2-40B4-BE49-F238E27FC236}">
                <a16:creationId xmlns:a16="http://schemas.microsoft.com/office/drawing/2014/main" id="{6E0F3674-B4E8-4320-9C77-5770A90F1AF4}"/>
              </a:ext>
            </a:extLst>
          </p:cNvPr>
          <p:cNvSpPr txBox="1"/>
          <p:nvPr/>
        </p:nvSpPr>
        <p:spPr>
          <a:xfrm>
            <a:off x="337030" y="5316279"/>
            <a:ext cx="646331" cy="369332"/>
          </a:xfrm>
          <a:prstGeom prst="rect">
            <a:avLst/>
          </a:prstGeom>
          <a:noFill/>
        </p:spPr>
        <p:txBody>
          <a:bodyPr wrap="none" rtlCol="0">
            <a:spAutoFit/>
          </a:bodyPr>
          <a:lstStyle/>
          <a:p>
            <a:r>
              <a:rPr lang="zh-CN" altLang="en-US" dirty="0"/>
              <a:t>作用</a:t>
            </a:r>
          </a:p>
        </p:txBody>
      </p:sp>
      <p:sp>
        <p:nvSpPr>
          <p:cNvPr id="7" name="文本框 6">
            <a:extLst>
              <a:ext uri="{FF2B5EF4-FFF2-40B4-BE49-F238E27FC236}">
                <a16:creationId xmlns:a16="http://schemas.microsoft.com/office/drawing/2014/main" id="{DA06283A-AB74-4E78-97BB-3FFBE238B27E}"/>
              </a:ext>
            </a:extLst>
          </p:cNvPr>
          <p:cNvSpPr txBox="1"/>
          <p:nvPr/>
        </p:nvSpPr>
        <p:spPr>
          <a:xfrm>
            <a:off x="5722238" y="2438401"/>
            <a:ext cx="1502734" cy="369332"/>
          </a:xfrm>
          <a:prstGeom prst="rect">
            <a:avLst/>
          </a:prstGeom>
          <a:noFill/>
        </p:spPr>
        <p:txBody>
          <a:bodyPr wrap="square" rtlCol="0">
            <a:spAutoFit/>
          </a:bodyPr>
          <a:lstStyle/>
          <a:p>
            <a:r>
              <a:rPr lang="zh-CN" altLang="en-US" dirty="0"/>
              <a:t>他们的分析</a:t>
            </a:r>
          </a:p>
        </p:txBody>
      </p:sp>
    </p:spTree>
    <p:extLst>
      <p:ext uri="{BB962C8B-B14F-4D97-AF65-F5344CB8AC3E}">
        <p14:creationId xmlns:p14="http://schemas.microsoft.com/office/powerpoint/2010/main" val="2241726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9971FA-DF96-4306-851F-8E4BE3B49640}"/>
              </a:ext>
            </a:extLst>
          </p:cNvPr>
          <p:cNvSpPr txBox="1"/>
          <p:nvPr/>
        </p:nvSpPr>
        <p:spPr>
          <a:xfrm>
            <a:off x="2235398" y="582981"/>
            <a:ext cx="8923670" cy="3914020"/>
          </a:xfrm>
          <a:prstGeom prst="rect">
            <a:avLst/>
          </a:prstGeom>
          <a:noFill/>
        </p:spPr>
        <p:txBody>
          <a:bodyPr wrap="square" rtlCol="0">
            <a:spAutoFit/>
          </a:bodyPr>
          <a:lstStyle/>
          <a:p>
            <a:pPr algn="ctr">
              <a:lnSpc>
                <a:spcPct val="150000"/>
              </a:lnSpc>
            </a:pPr>
            <a:r>
              <a:rPr lang="zh-CN" altLang="en-US" sz="2400" dirty="0"/>
              <a:t>优点：</a:t>
            </a:r>
            <a:r>
              <a:rPr lang="en-US" altLang="zh-CN" sz="2400" dirty="0"/>
              <a:t>	</a:t>
            </a:r>
          </a:p>
          <a:p>
            <a:pPr marL="342900" indent="-342900">
              <a:lnSpc>
                <a:spcPct val="150000"/>
              </a:lnSpc>
              <a:buFont typeface="Arial" panose="020B0604020202020204" pitchFamily="34" charset="0"/>
              <a:buChar char="•"/>
            </a:pPr>
            <a:r>
              <a:rPr lang="zh-CN" altLang="en-US" sz="2400" dirty="0"/>
              <a:t>整个模型建立过程十分详细完整，有理有据。</a:t>
            </a:r>
            <a:endParaRPr lang="en-US" altLang="zh-CN" sz="2400" dirty="0"/>
          </a:p>
          <a:p>
            <a:pPr marL="342900" indent="-342900">
              <a:lnSpc>
                <a:spcPct val="150000"/>
              </a:lnSpc>
              <a:buFont typeface="Arial" panose="020B0604020202020204" pitchFamily="34" charset="0"/>
              <a:buChar char="•"/>
            </a:pPr>
            <a:r>
              <a:rPr lang="zh-CN" altLang="en-US" sz="2400" dirty="0"/>
              <a:t>模型通俗易懂，实现难度较低。</a:t>
            </a:r>
            <a:endParaRPr lang="en-US" altLang="zh-CN" sz="2400" dirty="0"/>
          </a:p>
          <a:p>
            <a:pPr marL="342900" indent="-342900">
              <a:lnSpc>
                <a:spcPct val="150000"/>
              </a:lnSpc>
              <a:buFont typeface="Arial" panose="020B0604020202020204" pitchFamily="34" charset="0"/>
              <a:buChar char="•"/>
            </a:pPr>
            <a:r>
              <a:rPr lang="zh-CN" altLang="en-US" sz="2400" dirty="0"/>
              <a:t>大量使用了总分，分总的写法，使得文章的结构一遍遍被强化</a:t>
            </a:r>
            <a:endParaRPr lang="en-US" altLang="zh-CN" sz="2400" dirty="0"/>
          </a:p>
          <a:p>
            <a:pPr marL="342900" indent="-342900">
              <a:lnSpc>
                <a:spcPct val="150000"/>
              </a:lnSpc>
              <a:buFont typeface="Arial" panose="020B0604020202020204" pitchFamily="34" charset="0"/>
              <a:buChar char="•"/>
            </a:pPr>
            <a:r>
              <a:rPr lang="zh-CN" altLang="en-US" sz="2400" dirty="0"/>
              <a:t>除了综述部分，只引用了几篇文献，好处是不用贴代码</a:t>
            </a:r>
            <a:endParaRPr lang="en-US" altLang="zh-CN" sz="2400" dirty="0"/>
          </a:p>
          <a:p>
            <a:pPr marL="342900" indent="-342900">
              <a:lnSpc>
                <a:spcPct val="150000"/>
              </a:lnSpc>
              <a:buFont typeface="Arial" panose="020B0604020202020204" pitchFamily="34" charset="0"/>
              <a:buChar char="•"/>
            </a:pPr>
            <a:r>
              <a:rPr lang="zh-CN" altLang="en-US" sz="2400" dirty="0"/>
              <a:t>有综述显得专业</a:t>
            </a:r>
            <a:endParaRPr lang="en-US" altLang="zh-CN" sz="2400" dirty="0"/>
          </a:p>
          <a:p>
            <a:pPr marL="342900" indent="-342900">
              <a:lnSpc>
                <a:spcPct val="150000"/>
              </a:lnSpc>
              <a:buFont typeface="Arial" panose="020B0604020202020204" pitchFamily="34" charset="0"/>
              <a:buChar char="•"/>
            </a:pPr>
            <a:r>
              <a:rPr lang="zh-CN" altLang="en-US" sz="2400" dirty="0"/>
              <a:t>交叉引用充分</a:t>
            </a:r>
          </a:p>
        </p:txBody>
      </p:sp>
      <p:sp>
        <p:nvSpPr>
          <p:cNvPr id="3" name="文本框 2">
            <a:extLst>
              <a:ext uri="{FF2B5EF4-FFF2-40B4-BE49-F238E27FC236}">
                <a16:creationId xmlns:a16="http://schemas.microsoft.com/office/drawing/2014/main" id="{77A55047-6870-4614-A219-B274A5D71540}"/>
              </a:ext>
            </a:extLst>
          </p:cNvPr>
          <p:cNvSpPr txBox="1"/>
          <p:nvPr/>
        </p:nvSpPr>
        <p:spPr>
          <a:xfrm>
            <a:off x="2358458" y="4497001"/>
            <a:ext cx="7775944" cy="2123658"/>
          </a:xfrm>
          <a:prstGeom prst="rect">
            <a:avLst/>
          </a:prstGeom>
          <a:noFill/>
        </p:spPr>
        <p:txBody>
          <a:bodyPr wrap="square" rtlCol="0">
            <a:spAutoFit/>
          </a:bodyPr>
          <a:lstStyle/>
          <a:p>
            <a:pPr algn="ctr">
              <a:lnSpc>
                <a:spcPct val="150000"/>
              </a:lnSpc>
            </a:pPr>
            <a:r>
              <a:rPr lang="zh-CN" altLang="en-US" sz="2400" dirty="0"/>
              <a:t>缺点：</a:t>
            </a:r>
            <a:endParaRPr lang="en-US" altLang="zh-CN" sz="2400" dirty="0"/>
          </a:p>
          <a:p>
            <a:pPr marL="342900" indent="-342900">
              <a:lnSpc>
                <a:spcPct val="150000"/>
              </a:lnSpc>
              <a:buFont typeface="Arial" panose="020B0604020202020204" pitchFamily="34" charset="0"/>
              <a:buChar char="•"/>
            </a:pPr>
            <a:r>
              <a:rPr lang="zh-CN" altLang="en-US" sz="2400" dirty="0"/>
              <a:t>排版较为随意，有些图片的位置属实离谱</a:t>
            </a:r>
            <a:endParaRPr lang="en-US" altLang="zh-CN" sz="2400" dirty="0"/>
          </a:p>
          <a:p>
            <a:pPr marL="342900" indent="-342900">
              <a:lnSpc>
                <a:spcPct val="150000"/>
              </a:lnSpc>
              <a:buFont typeface="Arial" panose="020B0604020202020204" pitchFamily="34" charset="0"/>
              <a:buChar char="•"/>
            </a:pPr>
            <a:r>
              <a:rPr lang="zh-CN" altLang="en-US" sz="2400" dirty="0"/>
              <a:t>数据的来源不太靠谱的感觉</a:t>
            </a:r>
            <a:endParaRPr lang="en-US" altLang="zh-CN" sz="2400" dirty="0"/>
          </a:p>
          <a:p>
            <a:r>
              <a:rPr lang="en-US" altLang="zh-CN" sz="2400" dirty="0"/>
              <a:t>	</a:t>
            </a:r>
            <a:endParaRPr lang="zh-CN" altLang="en-US" sz="2400" dirty="0"/>
          </a:p>
        </p:txBody>
      </p:sp>
    </p:spTree>
    <p:extLst>
      <p:ext uri="{BB962C8B-B14F-4D97-AF65-F5344CB8AC3E}">
        <p14:creationId xmlns:p14="http://schemas.microsoft.com/office/powerpoint/2010/main" val="740366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C5B792-7824-49A3-9CC6-E41281A63A58}"/>
              </a:ext>
            </a:extLst>
          </p:cNvPr>
          <p:cNvPicPr>
            <a:picLocks noChangeAspect="1"/>
          </p:cNvPicPr>
          <p:nvPr/>
        </p:nvPicPr>
        <p:blipFill>
          <a:blip r:embed="rId2"/>
          <a:stretch>
            <a:fillRect/>
          </a:stretch>
        </p:blipFill>
        <p:spPr>
          <a:xfrm>
            <a:off x="1352447" y="0"/>
            <a:ext cx="9487107" cy="6858000"/>
          </a:xfrm>
          <a:prstGeom prst="rect">
            <a:avLst/>
          </a:prstGeom>
        </p:spPr>
      </p:pic>
    </p:spTree>
    <p:extLst>
      <p:ext uri="{BB962C8B-B14F-4D97-AF65-F5344CB8AC3E}">
        <p14:creationId xmlns:p14="http://schemas.microsoft.com/office/powerpoint/2010/main" val="551530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E408B-A3BD-464C-B299-ACE0BC4EF8D7}"/>
              </a:ext>
            </a:extLst>
          </p:cNvPr>
          <p:cNvSpPr>
            <a:spLocks noGrp="1"/>
          </p:cNvSpPr>
          <p:nvPr>
            <p:ph type="ctrTitle"/>
          </p:nvPr>
        </p:nvSpPr>
        <p:spPr/>
        <p:txBody>
          <a:bodyPr/>
          <a:lstStyle/>
          <a:p>
            <a:r>
              <a:rPr lang="en-US" altLang="zh-CN" dirty="0"/>
              <a:t>2021A </a:t>
            </a:r>
            <a:r>
              <a:rPr lang="en-US" altLang="zh-CN" sz="2000" dirty="0"/>
              <a:t>2120808</a:t>
            </a:r>
            <a:r>
              <a:rPr lang="en-US" altLang="zh-CN" dirty="0"/>
              <a:t> </a:t>
            </a:r>
            <a:endParaRPr lang="zh-CN" altLang="en-US" dirty="0"/>
          </a:p>
        </p:txBody>
      </p:sp>
      <p:sp>
        <p:nvSpPr>
          <p:cNvPr id="3" name="副标题 2">
            <a:extLst>
              <a:ext uri="{FF2B5EF4-FFF2-40B4-BE49-F238E27FC236}">
                <a16:creationId xmlns:a16="http://schemas.microsoft.com/office/drawing/2014/main" id="{BD237B30-D4D2-4C03-9000-C2DF7639EDC2}"/>
              </a:ext>
            </a:extLst>
          </p:cNvPr>
          <p:cNvSpPr>
            <a:spLocks noGrp="1"/>
          </p:cNvSpPr>
          <p:nvPr>
            <p:ph type="subTitle" idx="1"/>
          </p:nvPr>
        </p:nvSpPr>
        <p:spPr/>
        <p:txBody>
          <a:bodyPr/>
          <a:lstStyle/>
          <a:p>
            <a:r>
              <a:rPr lang="zh-CN" altLang="en-US" dirty="0"/>
              <a:t>华丽之作</a:t>
            </a:r>
            <a:endParaRPr lang="en-US" altLang="zh-CN" dirty="0"/>
          </a:p>
          <a:p>
            <a:r>
              <a:rPr lang="en-US" altLang="zh-CN" dirty="0"/>
              <a:t>GAME: A Seer on Fungi Living Strategies and</a:t>
            </a:r>
          </a:p>
          <a:p>
            <a:r>
              <a:rPr lang="en-US" altLang="zh-CN" dirty="0"/>
              <a:t>  Biodiversity Based on </a:t>
            </a:r>
            <a:r>
              <a:rPr lang="en-US" altLang="zh-CN" dirty="0" err="1"/>
              <a:t>Gause’s</a:t>
            </a:r>
            <a:r>
              <a:rPr lang="en-US" altLang="zh-CN" dirty="0"/>
              <a:t> Model</a:t>
            </a:r>
            <a:endParaRPr lang="zh-CN" altLang="en-US" dirty="0"/>
          </a:p>
        </p:txBody>
      </p:sp>
    </p:spTree>
    <p:extLst>
      <p:ext uri="{BB962C8B-B14F-4D97-AF65-F5344CB8AC3E}">
        <p14:creationId xmlns:p14="http://schemas.microsoft.com/office/powerpoint/2010/main" val="2354756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F3AA87-EC4D-46F7-9F46-18F3AD250257}"/>
              </a:ext>
            </a:extLst>
          </p:cNvPr>
          <p:cNvPicPr>
            <a:picLocks noChangeAspect="1"/>
          </p:cNvPicPr>
          <p:nvPr/>
        </p:nvPicPr>
        <p:blipFill>
          <a:blip r:embed="rId2"/>
          <a:stretch>
            <a:fillRect/>
          </a:stretch>
        </p:blipFill>
        <p:spPr>
          <a:xfrm>
            <a:off x="359949" y="0"/>
            <a:ext cx="4942153" cy="6858000"/>
          </a:xfrm>
          <a:prstGeom prst="rect">
            <a:avLst/>
          </a:prstGeom>
        </p:spPr>
      </p:pic>
      <p:pic>
        <p:nvPicPr>
          <p:cNvPr id="4" name="图片 3">
            <a:extLst>
              <a:ext uri="{FF2B5EF4-FFF2-40B4-BE49-F238E27FC236}">
                <a16:creationId xmlns:a16="http://schemas.microsoft.com/office/drawing/2014/main" id="{22D49FBB-22E6-4670-8D8F-D13D44A0A13E}"/>
              </a:ext>
            </a:extLst>
          </p:cNvPr>
          <p:cNvPicPr>
            <a:picLocks noChangeAspect="1"/>
          </p:cNvPicPr>
          <p:nvPr/>
        </p:nvPicPr>
        <p:blipFill>
          <a:blip r:embed="rId3"/>
          <a:stretch>
            <a:fillRect/>
          </a:stretch>
        </p:blipFill>
        <p:spPr>
          <a:xfrm>
            <a:off x="5918657" y="0"/>
            <a:ext cx="6273345" cy="6858000"/>
          </a:xfrm>
          <a:prstGeom prst="rect">
            <a:avLst/>
          </a:prstGeom>
        </p:spPr>
      </p:pic>
    </p:spTree>
    <p:extLst>
      <p:ext uri="{BB962C8B-B14F-4D97-AF65-F5344CB8AC3E}">
        <p14:creationId xmlns:p14="http://schemas.microsoft.com/office/powerpoint/2010/main" val="4098687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C9D096-96DC-4595-845C-8013109A0B2E}"/>
              </a:ext>
            </a:extLst>
          </p:cNvPr>
          <p:cNvPicPr>
            <a:picLocks noChangeAspect="1"/>
          </p:cNvPicPr>
          <p:nvPr/>
        </p:nvPicPr>
        <p:blipFill rotWithShape="1">
          <a:blip r:embed="rId2"/>
          <a:srcRect t="3226"/>
          <a:stretch/>
        </p:blipFill>
        <p:spPr>
          <a:xfrm>
            <a:off x="2567180" y="2714847"/>
            <a:ext cx="6159942" cy="4079358"/>
          </a:xfrm>
          <a:prstGeom prst="rect">
            <a:avLst/>
          </a:prstGeom>
        </p:spPr>
      </p:pic>
      <p:sp>
        <p:nvSpPr>
          <p:cNvPr id="2" name="文本框 1">
            <a:extLst>
              <a:ext uri="{FF2B5EF4-FFF2-40B4-BE49-F238E27FC236}">
                <a16:creationId xmlns:a16="http://schemas.microsoft.com/office/drawing/2014/main" id="{3EF8FD95-25C3-494E-A8F6-920711A0B145}"/>
              </a:ext>
            </a:extLst>
          </p:cNvPr>
          <p:cNvSpPr txBox="1"/>
          <p:nvPr/>
        </p:nvSpPr>
        <p:spPr>
          <a:xfrm>
            <a:off x="0" y="0"/>
            <a:ext cx="2693581" cy="1754326"/>
          </a:xfrm>
          <a:prstGeom prst="rect">
            <a:avLst/>
          </a:prstGeom>
          <a:noFill/>
        </p:spPr>
        <p:txBody>
          <a:bodyPr wrap="square" rtlCol="0">
            <a:spAutoFit/>
          </a:bodyPr>
          <a:lstStyle/>
          <a:p>
            <a:r>
              <a:rPr lang="zh-CN" altLang="en-US" dirty="0"/>
              <a:t>比较</a:t>
            </a:r>
            <a:r>
              <a:rPr lang="en-US" altLang="zh-CN" dirty="0"/>
              <a:t>1</a:t>
            </a:r>
            <a:r>
              <a:rPr lang="zh-CN" altLang="en-US" dirty="0"/>
              <a:t>：第一节的回顾题目可以跟自己的工作结合起来写。</a:t>
            </a:r>
            <a:endParaRPr lang="en-US" altLang="zh-CN" dirty="0"/>
          </a:p>
          <a:p>
            <a:r>
              <a:rPr lang="zh-CN" altLang="en-US" dirty="0"/>
              <a:t>上一篇没这么做是因为他们的工作有受到综述的贡献。</a:t>
            </a:r>
          </a:p>
        </p:txBody>
      </p:sp>
      <p:pic>
        <p:nvPicPr>
          <p:cNvPr id="4" name="图片 3">
            <a:extLst>
              <a:ext uri="{FF2B5EF4-FFF2-40B4-BE49-F238E27FC236}">
                <a16:creationId xmlns:a16="http://schemas.microsoft.com/office/drawing/2014/main" id="{03F3C4A3-D7E8-4AF4-A3B9-E8896A4EE3A1}"/>
              </a:ext>
            </a:extLst>
          </p:cNvPr>
          <p:cNvPicPr>
            <a:picLocks noChangeAspect="1"/>
          </p:cNvPicPr>
          <p:nvPr/>
        </p:nvPicPr>
        <p:blipFill rotWithShape="1">
          <a:blip r:embed="rId3"/>
          <a:srcRect b="6080"/>
          <a:stretch/>
        </p:blipFill>
        <p:spPr>
          <a:xfrm>
            <a:off x="2567180" y="2"/>
            <a:ext cx="6265078" cy="2714847"/>
          </a:xfrm>
          <a:prstGeom prst="rect">
            <a:avLst/>
          </a:prstGeom>
        </p:spPr>
      </p:pic>
      <p:pic>
        <p:nvPicPr>
          <p:cNvPr id="9" name="图片 8">
            <a:extLst>
              <a:ext uri="{FF2B5EF4-FFF2-40B4-BE49-F238E27FC236}">
                <a16:creationId xmlns:a16="http://schemas.microsoft.com/office/drawing/2014/main" id="{6C636CEF-4DF2-49D1-9762-CF1FB367415F}"/>
              </a:ext>
            </a:extLst>
          </p:cNvPr>
          <p:cNvPicPr>
            <a:picLocks noChangeAspect="1"/>
          </p:cNvPicPr>
          <p:nvPr/>
        </p:nvPicPr>
        <p:blipFill>
          <a:blip r:embed="rId4"/>
          <a:stretch>
            <a:fillRect/>
          </a:stretch>
        </p:blipFill>
        <p:spPr>
          <a:xfrm>
            <a:off x="8476694" y="262271"/>
            <a:ext cx="3715306" cy="3424327"/>
          </a:xfrm>
          <a:prstGeom prst="rect">
            <a:avLst/>
          </a:prstGeom>
        </p:spPr>
      </p:pic>
    </p:spTree>
    <p:extLst>
      <p:ext uri="{BB962C8B-B14F-4D97-AF65-F5344CB8AC3E}">
        <p14:creationId xmlns:p14="http://schemas.microsoft.com/office/powerpoint/2010/main" val="2136620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2422736-BF8D-407B-9BD9-07C4738E476D}"/>
              </a:ext>
            </a:extLst>
          </p:cNvPr>
          <p:cNvPicPr>
            <a:picLocks noChangeAspect="1"/>
          </p:cNvPicPr>
          <p:nvPr/>
        </p:nvPicPr>
        <p:blipFill>
          <a:blip r:embed="rId2"/>
          <a:stretch>
            <a:fillRect/>
          </a:stretch>
        </p:blipFill>
        <p:spPr>
          <a:xfrm>
            <a:off x="2353339" y="880319"/>
            <a:ext cx="7308112" cy="5871357"/>
          </a:xfrm>
          <a:prstGeom prst="rect">
            <a:avLst/>
          </a:prstGeom>
        </p:spPr>
      </p:pic>
      <p:sp>
        <p:nvSpPr>
          <p:cNvPr id="3" name="文本框 2">
            <a:extLst>
              <a:ext uri="{FF2B5EF4-FFF2-40B4-BE49-F238E27FC236}">
                <a16:creationId xmlns:a16="http://schemas.microsoft.com/office/drawing/2014/main" id="{EFFDF603-821E-41E3-9FEF-E25E6F24B508}"/>
              </a:ext>
            </a:extLst>
          </p:cNvPr>
          <p:cNvSpPr txBox="1"/>
          <p:nvPr/>
        </p:nvSpPr>
        <p:spPr>
          <a:xfrm>
            <a:off x="567069" y="262270"/>
            <a:ext cx="8024037" cy="369332"/>
          </a:xfrm>
          <a:prstGeom prst="rect">
            <a:avLst/>
          </a:prstGeom>
          <a:noFill/>
        </p:spPr>
        <p:txBody>
          <a:bodyPr wrap="square" rtlCol="0">
            <a:spAutoFit/>
          </a:bodyPr>
          <a:lstStyle/>
          <a:p>
            <a:r>
              <a:rPr lang="zh-CN" altLang="en-US" dirty="0"/>
              <a:t>亮点</a:t>
            </a:r>
            <a:r>
              <a:rPr lang="en-US" altLang="zh-CN" dirty="0"/>
              <a:t>1</a:t>
            </a:r>
            <a:r>
              <a:rPr lang="zh-CN" altLang="en-US" dirty="0"/>
              <a:t>：给自己的模型起了个厉害的名字，厉害的感觉</a:t>
            </a:r>
          </a:p>
        </p:txBody>
      </p:sp>
    </p:spTree>
    <p:extLst>
      <p:ext uri="{BB962C8B-B14F-4D97-AF65-F5344CB8AC3E}">
        <p14:creationId xmlns:p14="http://schemas.microsoft.com/office/powerpoint/2010/main" val="1786264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E046D39-BDBE-4703-9C73-6DE0D1E81489}"/>
              </a:ext>
            </a:extLst>
          </p:cNvPr>
          <p:cNvPicPr>
            <a:picLocks noChangeAspect="1"/>
          </p:cNvPicPr>
          <p:nvPr/>
        </p:nvPicPr>
        <p:blipFill>
          <a:blip r:embed="rId2"/>
          <a:stretch>
            <a:fillRect/>
          </a:stretch>
        </p:blipFill>
        <p:spPr>
          <a:xfrm>
            <a:off x="3205079" y="0"/>
            <a:ext cx="7709881" cy="6858000"/>
          </a:xfrm>
          <a:prstGeom prst="rect">
            <a:avLst/>
          </a:prstGeom>
        </p:spPr>
      </p:pic>
      <p:sp>
        <p:nvSpPr>
          <p:cNvPr id="4" name="文本框 3">
            <a:extLst>
              <a:ext uri="{FF2B5EF4-FFF2-40B4-BE49-F238E27FC236}">
                <a16:creationId xmlns:a16="http://schemas.microsoft.com/office/drawing/2014/main" id="{8258ED79-A8C2-4A3C-A592-73A435AA5BD0}"/>
              </a:ext>
            </a:extLst>
          </p:cNvPr>
          <p:cNvSpPr txBox="1"/>
          <p:nvPr/>
        </p:nvSpPr>
        <p:spPr>
          <a:xfrm>
            <a:off x="354419" y="432391"/>
            <a:ext cx="1871330" cy="1754326"/>
          </a:xfrm>
          <a:prstGeom prst="rect">
            <a:avLst/>
          </a:prstGeom>
          <a:noFill/>
        </p:spPr>
        <p:txBody>
          <a:bodyPr wrap="square" rtlCol="0">
            <a:spAutoFit/>
          </a:bodyPr>
          <a:lstStyle/>
          <a:p>
            <a:r>
              <a:rPr lang="zh-CN" altLang="en-US" dirty="0"/>
              <a:t>亮点</a:t>
            </a:r>
            <a:r>
              <a:rPr lang="en-US" altLang="zh-CN" dirty="0"/>
              <a:t>2</a:t>
            </a:r>
            <a:r>
              <a:rPr lang="zh-CN" altLang="en-US" dirty="0"/>
              <a:t>：</a:t>
            </a:r>
            <a:endParaRPr lang="en-US" altLang="zh-CN" dirty="0"/>
          </a:p>
          <a:p>
            <a:r>
              <a:rPr lang="zh-CN" altLang="en-US" dirty="0"/>
              <a:t>数据来源相对可靠，由原材料论文中的数据获得，</a:t>
            </a:r>
            <a:endParaRPr lang="en-US" altLang="zh-CN" dirty="0"/>
          </a:p>
          <a:p>
            <a:r>
              <a:rPr lang="zh-CN" altLang="en-US" dirty="0"/>
              <a:t>经过</a:t>
            </a:r>
            <a:r>
              <a:rPr lang="en-US" altLang="zh-CN" dirty="0"/>
              <a:t>LS</a:t>
            </a:r>
            <a:r>
              <a:rPr lang="zh-CN" altLang="en-US" dirty="0"/>
              <a:t>回归计算得到结果</a:t>
            </a:r>
          </a:p>
        </p:txBody>
      </p:sp>
    </p:spTree>
    <p:extLst>
      <p:ext uri="{BB962C8B-B14F-4D97-AF65-F5344CB8AC3E}">
        <p14:creationId xmlns:p14="http://schemas.microsoft.com/office/powerpoint/2010/main" val="3744416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72CE404-F2C9-46F9-906C-1F3A76107022}"/>
              </a:ext>
            </a:extLst>
          </p:cNvPr>
          <p:cNvPicPr>
            <a:picLocks noChangeAspect="1"/>
          </p:cNvPicPr>
          <p:nvPr/>
        </p:nvPicPr>
        <p:blipFill>
          <a:blip r:embed="rId2"/>
          <a:stretch>
            <a:fillRect/>
          </a:stretch>
        </p:blipFill>
        <p:spPr>
          <a:xfrm>
            <a:off x="-1" y="972597"/>
            <a:ext cx="5812465" cy="5885403"/>
          </a:xfrm>
          <a:prstGeom prst="rect">
            <a:avLst/>
          </a:prstGeom>
        </p:spPr>
      </p:pic>
      <p:pic>
        <p:nvPicPr>
          <p:cNvPr id="3" name="图片 2">
            <a:extLst>
              <a:ext uri="{FF2B5EF4-FFF2-40B4-BE49-F238E27FC236}">
                <a16:creationId xmlns:a16="http://schemas.microsoft.com/office/drawing/2014/main" id="{4728CDB9-9EE8-4C4E-A67B-A6D331200AF8}"/>
              </a:ext>
            </a:extLst>
          </p:cNvPr>
          <p:cNvPicPr>
            <a:picLocks noChangeAspect="1"/>
          </p:cNvPicPr>
          <p:nvPr/>
        </p:nvPicPr>
        <p:blipFill>
          <a:blip r:embed="rId3"/>
          <a:stretch>
            <a:fillRect/>
          </a:stretch>
        </p:blipFill>
        <p:spPr>
          <a:xfrm>
            <a:off x="6096000" y="999462"/>
            <a:ext cx="5638450" cy="5858539"/>
          </a:xfrm>
          <a:prstGeom prst="rect">
            <a:avLst/>
          </a:prstGeom>
        </p:spPr>
      </p:pic>
      <p:sp>
        <p:nvSpPr>
          <p:cNvPr id="5" name="文本框 4">
            <a:extLst>
              <a:ext uri="{FF2B5EF4-FFF2-40B4-BE49-F238E27FC236}">
                <a16:creationId xmlns:a16="http://schemas.microsoft.com/office/drawing/2014/main" id="{F6C4405D-FD02-4E8E-BC7F-66325CB085AC}"/>
              </a:ext>
            </a:extLst>
          </p:cNvPr>
          <p:cNvSpPr txBox="1"/>
          <p:nvPr/>
        </p:nvSpPr>
        <p:spPr>
          <a:xfrm>
            <a:off x="3827721" y="503274"/>
            <a:ext cx="4416056" cy="369332"/>
          </a:xfrm>
          <a:prstGeom prst="rect">
            <a:avLst/>
          </a:prstGeom>
          <a:noFill/>
        </p:spPr>
        <p:txBody>
          <a:bodyPr wrap="square" rtlCol="0">
            <a:spAutoFit/>
          </a:bodyPr>
          <a:lstStyle/>
          <a:p>
            <a:pPr algn="ctr"/>
            <a:r>
              <a:rPr lang="zh-CN" altLang="en-US" dirty="0"/>
              <a:t>个人感觉这篇文章的更清晰</a:t>
            </a:r>
          </a:p>
        </p:txBody>
      </p:sp>
    </p:spTree>
    <p:extLst>
      <p:ext uri="{BB962C8B-B14F-4D97-AF65-F5344CB8AC3E}">
        <p14:creationId xmlns:p14="http://schemas.microsoft.com/office/powerpoint/2010/main" val="1596655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B1C03E0-5134-461C-B95B-5EF9BEA73907}"/>
              </a:ext>
            </a:extLst>
          </p:cNvPr>
          <p:cNvPicPr>
            <a:picLocks noChangeAspect="1"/>
          </p:cNvPicPr>
          <p:nvPr/>
        </p:nvPicPr>
        <p:blipFill>
          <a:blip r:embed="rId2"/>
          <a:stretch>
            <a:fillRect/>
          </a:stretch>
        </p:blipFill>
        <p:spPr>
          <a:xfrm>
            <a:off x="5780198" y="-63796"/>
            <a:ext cx="6411802" cy="6858000"/>
          </a:xfrm>
          <a:prstGeom prst="rect">
            <a:avLst/>
          </a:prstGeom>
        </p:spPr>
      </p:pic>
      <p:pic>
        <p:nvPicPr>
          <p:cNvPr id="5" name="图片 4">
            <a:extLst>
              <a:ext uri="{FF2B5EF4-FFF2-40B4-BE49-F238E27FC236}">
                <a16:creationId xmlns:a16="http://schemas.microsoft.com/office/drawing/2014/main" id="{471F8DF6-1DAC-4842-9248-7000302CB4FF}"/>
              </a:ext>
            </a:extLst>
          </p:cNvPr>
          <p:cNvPicPr>
            <a:picLocks noChangeAspect="1"/>
          </p:cNvPicPr>
          <p:nvPr/>
        </p:nvPicPr>
        <p:blipFill>
          <a:blip r:embed="rId3"/>
          <a:stretch>
            <a:fillRect/>
          </a:stretch>
        </p:blipFill>
        <p:spPr>
          <a:xfrm>
            <a:off x="0" y="2211572"/>
            <a:ext cx="5283541" cy="4646428"/>
          </a:xfrm>
          <a:prstGeom prst="rect">
            <a:avLst/>
          </a:prstGeom>
        </p:spPr>
      </p:pic>
      <p:pic>
        <p:nvPicPr>
          <p:cNvPr id="7" name="图片 6">
            <a:extLst>
              <a:ext uri="{FF2B5EF4-FFF2-40B4-BE49-F238E27FC236}">
                <a16:creationId xmlns:a16="http://schemas.microsoft.com/office/drawing/2014/main" id="{8D4A5D20-33D4-493F-89AA-8CC6F53E1972}"/>
              </a:ext>
            </a:extLst>
          </p:cNvPr>
          <p:cNvPicPr>
            <a:picLocks noChangeAspect="1"/>
          </p:cNvPicPr>
          <p:nvPr/>
        </p:nvPicPr>
        <p:blipFill rotWithShape="1">
          <a:blip r:embed="rId4"/>
          <a:srcRect l="2535" r="3084"/>
          <a:stretch/>
        </p:blipFill>
        <p:spPr>
          <a:xfrm>
            <a:off x="0" y="276847"/>
            <a:ext cx="6122865" cy="1778781"/>
          </a:xfrm>
          <a:prstGeom prst="rect">
            <a:avLst/>
          </a:prstGeom>
        </p:spPr>
      </p:pic>
    </p:spTree>
    <p:extLst>
      <p:ext uri="{BB962C8B-B14F-4D97-AF65-F5344CB8AC3E}">
        <p14:creationId xmlns:p14="http://schemas.microsoft.com/office/powerpoint/2010/main" val="3919303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C4A1F4C-5386-4352-9CFE-1EC232B71ABF}"/>
              </a:ext>
            </a:extLst>
          </p:cNvPr>
          <p:cNvSpPr txBox="1"/>
          <p:nvPr/>
        </p:nvSpPr>
        <p:spPr>
          <a:xfrm>
            <a:off x="673395" y="340242"/>
            <a:ext cx="1569660" cy="369332"/>
          </a:xfrm>
          <a:prstGeom prst="rect">
            <a:avLst/>
          </a:prstGeom>
          <a:noFill/>
        </p:spPr>
        <p:txBody>
          <a:bodyPr wrap="none" rtlCol="0">
            <a:spAutoFit/>
          </a:bodyPr>
          <a:lstStyle/>
          <a:p>
            <a:r>
              <a:rPr lang="zh-CN" altLang="en-US" dirty="0"/>
              <a:t>摘要写了什么</a:t>
            </a:r>
          </a:p>
        </p:txBody>
      </p:sp>
      <p:sp>
        <p:nvSpPr>
          <p:cNvPr id="4" name="文本框 3">
            <a:extLst>
              <a:ext uri="{FF2B5EF4-FFF2-40B4-BE49-F238E27FC236}">
                <a16:creationId xmlns:a16="http://schemas.microsoft.com/office/drawing/2014/main" id="{D5A10BA3-DE17-4E2A-8056-3B6C8F16AB2A}"/>
              </a:ext>
            </a:extLst>
          </p:cNvPr>
          <p:cNvSpPr txBox="1"/>
          <p:nvPr/>
        </p:nvSpPr>
        <p:spPr>
          <a:xfrm>
            <a:off x="1750828" y="979990"/>
            <a:ext cx="9902456" cy="923330"/>
          </a:xfrm>
          <a:prstGeom prst="rect">
            <a:avLst/>
          </a:prstGeom>
          <a:noFill/>
        </p:spPr>
        <p:txBody>
          <a:bodyPr wrap="square">
            <a:spAutoFit/>
          </a:bodyPr>
          <a:lstStyle/>
          <a:p>
            <a:r>
              <a:rPr lang="zh-CN" altLang="en-US" dirty="0"/>
              <a:t>Fungus plays an important role as decomposers in the ecosystem. However, the efficiency of</a:t>
            </a:r>
          </a:p>
          <a:p>
            <a:r>
              <a:rPr lang="zh-CN" altLang="en-US" dirty="0"/>
              <a:t>fungal growth and decomposition is influenced by the environment and the interaction among</a:t>
            </a:r>
          </a:p>
          <a:p>
            <a:r>
              <a:rPr lang="zh-CN" altLang="en-US" dirty="0"/>
              <a:t>different species of fungi. Therefore, the study of factors affecting fungal activity is important.</a:t>
            </a:r>
          </a:p>
        </p:txBody>
      </p:sp>
      <p:sp>
        <p:nvSpPr>
          <p:cNvPr id="5" name="文本框 4">
            <a:extLst>
              <a:ext uri="{FF2B5EF4-FFF2-40B4-BE49-F238E27FC236}">
                <a16:creationId xmlns:a16="http://schemas.microsoft.com/office/drawing/2014/main" id="{DCAB16E3-8A1B-4528-B4CD-1ED32031FFA4}"/>
              </a:ext>
            </a:extLst>
          </p:cNvPr>
          <p:cNvSpPr txBox="1"/>
          <p:nvPr/>
        </p:nvSpPr>
        <p:spPr>
          <a:xfrm>
            <a:off x="517451" y="1396409"/>
            <a:ext cx="1107996" cy="369332"/>
          </a:xfrm>
          <a:prstGeom prst="rect">
            <a:avLst/>
          </a:prstGeom>
          <a:noFill/>
        </p:spPr>
        <p:txBody>
          <a:bodyPr wrap="none" rtlCol="0">
            <a:spAutoFit/>
          </a:bodyPr>
          <a:lstStyle/>
          <a:p>
            <a:r>
              <a:rPr lang="zh-CN" altLang="en-US" dirty="0"/>
              <a:t>问题背景</a:t>
            </a:r>
          </a:p>
        </p:txBody>
      </p:sp>
      <p:sp>
        <p:nvSpPr>
          <p:cNvPr id="7" name="文本框 6">
            <a:extLst>
              <a:ext uri="{FF2B5EF4-FFF2-40B4-BE49-F238E27FC236}">
                <a16:creationId xmlns:a16="http://schemas.microsoft.com/office/drawing/2014/main" id="{4981A92E-020D-4AE5-8EB5-3B8886601D46}"/>
              </a:ext>
            </a:extLst>
          </p:cNvPr>
          <p:cNvSpPr txBox="1"/>
          <p:nvPr/>
        </p:nvSpPr>
        <p:spPr>
          <a:xfrm>
            <a:off x="1750827" y="1971741"/>
            <a:ext cx="9533860" cy="923330"/>
          </a:xfrm>
          <a:prstGeom prst="rect">
            <a:avLst/>
          </a:prstGeom>
          <a:noFill/>
        </p:spPr>
        <p:txBody>
          <a:bodyPr wrap="square">
            <a:spAutoFit/>
          </a:bodyPr>
          <a:lstStyle/>
          <a:p>
            <a:r>
              <a:rPr lang="zh-CN" altLang="en-US" dirty="0"/>
              <a:t>In this paper, we establish relation models among the factors that affect the extension rate</a:t>
            </a:r>
          </a:p>
          <a:p>
            <a:r>
              <a:rPr lang="zh-CN" altLang="en-US" dirty="0"/>
              <a:t>and decomposition rate of the fungi. Based on the relation models, we introduce the cellular</a:t>
            </a:r>
          </a:p>
          <a:p>
            <a:r>
              <a:rPr lang="zh-CN" altLang="en-US" dirty="0"/>
              <a:t>automata model to simulate the growth and decomposition of multiple species of fungi.</a:t>
            </a:r>
          </a:p>
        </p:txBody>
      </p:sp>
      <p:sp>
        <p:nvSpPr>
          <p:cNvPr id="8" name="文本框 7">
            <a:extLst>
              <a:ext uri="{FF2B5EF4-FFF2-40B4-BE49-F238E27FC236}">
                <a16:creationId xmlns:a16="http://schemas.microsoft.com/office/drawing/2014/main" id="{FE53DC54-8B1D-4930-974C-D456393460FB}"/>
              </a:ext>
            </a:extLst>
          </p:cNvPr>
          <p:cNvSpPr txBox="1"/>
          <p:nvPr/>
        </p:nvSpPr>
        <p:spPr>
          <a:xfrm>
            <a:off x="286619" y="2328438"/>
            <a:ext cx="1569660" cy="369332"/>
          </a:xfrm>
          <a:prstGeom prst="rect">
            <a:avLst/>
          </a:prstGeom>
          <a:noFill/>
        </p:spPr>
        <p:txBody>
          <a:bodyPr wrap="none" rtlCol="0">
            <a:spAutoFit/>
          </a:bodyPr>
          <a:lstStyle/>
          <a:p>
            <a:r>
              <a:rPr lang="zh-CN" altLang="en-US" dirty="0"/>
              <a:t>工作内容概括</a:t>
            </a:r>
          </a:p>
        </p:txBody>
      </p:sp>
      <p:sp>
        <p:nvSpPr>
          <p:cNvPr id="10" name="文本框 9">
            <a:extLst>
              <a:ext uri="{FF2B5EF4-FFF2-40B4-BE49-F238E27FC236}">
                <a16:creationId xmlns:a16="http://schemas.microsoft.com/office/drawing/2014/main" id="{0BD02B7C-34C1-48B9-82F0-0DA0C34F1040}"/>
              </a:ext>
            </a:extLst>
          </p:cNvPr>
          <p:cNvSpPr txBox="1"/>
          <p:nvPr/>
        </p:nvSpPr>
        <p:spPr>
          <a:xfrm>
            <a:off x="1750827" y="3003076"/>
            <a:ext cx="9533860" cy="2308324"/>
          </a:xfrm>
          <a:prstGeom prst="rect">
            <a:avLst/>
          </a:prstGeom>
          <a:noFill/>
        </p:spPr>
        <p:txBody>
          <a:bodyPr wrap="square">
            <a:spAutoFit/>
          </a:bodyPr>
          <a:lstStyle/>
          <a:p>
            <a:r>
              <a:rPr lang="zh-CN" altLang="en-US" dirty="0"/>
              <a:t>Specifically, </a:t>
            </a:r>
            <a:r>
              <a:rPr lang="zh-CN" altLang="en-US" dirty="0">
                <a:highlight>
                  <a:srgbClr val="FFFF00"/>
                </a:highlight>
              </a:rPr>
              <a:t>we first establish the extension rate model</a:t>
            </a:r>
            <a:r>
              <a:rPr lang="zh-CN" altLang="en-US" dirty="0"/>
              <a:t>. The extension rate is modeled as</a:t>
            </a:r>
          </a:p>
          <a:p>
            <a:r>
              <a:rPr lang="zh-CN" altLang="en-US" dirty="0"/>
              <a:t>Arrhenius relation to the temperature and the humidity. Based on the extension rate model, we</a:t>
            </a:r>
          </a:p>
          <a:p>
            <a:r>
              <a:rPr lang="zh-CN" altLang="en-US" dirty="0"/>
              <a:t>establish the decomposition rate model. The decomposition rate is determined by extension</a:t>
            </a:r>
          </a:p>
          <a:p>
            <a:r>
              <a:rPr lang="zh-CN" altLang="en-US" dirty="0"/>
              <a:t>rate and moisture trade-off, where the relation is nonlinear. To estimate the parameters in the</a:t>
            </a:r>
          </a:p>
          <a:p>
            <a:r>
              <a:rPr lang="zh-CN" altLang="en-US" dirty="0"/>
              <a:t>nonlinear decomposition rate model, we establish an optimization model that fits the collected</a:t>
            </a:r>
          </a:p>
          <a:p>
            <a:r>
              <a:rPr lang="zh-CN" altLang="en-US" dirty="0"/>
              <a:t>decomposition rate data. The stochastic gradient descent (SGD) algorithm is utilized to solve</a:t>
            </a:r>
          </a:p>
          <a:p>
            <a:r>
              <a:rPr lang="zh-CN" altLang="en-US" dirty="0"/>
              <a:t>the nonlinear optimization problem. The stable convergence behavior shows the effectiveness</a:t>
            </a:r>
          </a:p>
          <a:p>
            <a:r>
              <a:rPr lang="zh-CN" altLang="en-US" dirty="0"/>
              <a:t>of the algorithm.</a:t>
            </a:r>
          </a:p>
        </p:txBody>
      </p:sp>
      <p:sp>
        <p:nvSpPr>
          <p:cNvPr id="11" name="文本框 10">
            <a:extLst>
              <a:ext uri="{FF2B5EF4-FFF2-40B4-BE49-F238E27FC236}">
                <a16:creationId xmlns:a16="http://schemas.microsoft.com/office/drawing/2014/main" id="{CB7B2053-03D1-455C-958B-AE96FE43DDC4}"/>
              </a:ext>
            </a:extLst>
          </p:cNvPr>
          <p:cNvSpPr txBox="1"/>
          <p:nvPr/>
        </p:nvSpPr>
        <p:spPr>
          <a:xfrm>
            <a:off x="517450" y="3593598"/>
            <a:ext cx="1233377" cy="369332"/>
          </a:xfrm>
          <a:prstGeom prst="rect">
            <a:avLst/>
          </a:prstGeom>
          <a:noFill/>
        </p:spPr>
        <p:txBody>
          <a:bodyPr wrap="square" rtlCol="0">
            <a:spAutoFit/>
          </a:bodyPr>
          <a:lstStyle/>
          <a:p>
            <a:r>
              <a:rPr lang="zh-CN" altLang="en-US" dirty="0"/>
              <a:t>问题</a:t>
            </a:r>
            <a:r>
              <a:rPr lang="en-US" altLang="zh-CN" dirty="0"/>
              <a:t>1</a:t>
            </a:r>
            <a:endParaRPr lang="zh-CN" altLang="en-US" dirty="0"/>
          </a:p>
        </p:txBody>
      </p:sp>
    </p:spTree>
    <p:extLst>
      <p:ext uri="{BB962C8B-B14F-4D97-AF65-F5344CB8AC3E}">
        <p14:creationId xmlns:p14="http://schemas.microsoft.com/office/powerpoint/2010/main" val="2701839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545A7BA-E4F1-47CB-931A-5E600D074770}"/>
              </a:ext>
            </a:extLst>
          </p:cNvPr>
          <p:cNvSpPr txBox="1"/>
          <p:nvPr/>
        </p:nvSpPr>
        <p:spPr>
          <a:xfrm>
            <a:off x="198474" y="304800"/>
            <a:ext cx="2700670" cy="369332"/>
          </a:xfrm>
          <a:prstGeom prst="rect">
            <a:avLst/>
          </a:prstGeom>
          <a:noFill/>
        </p:spPr>
        <p:txBody>
          <a:bodyPr wrap="square" rtlCol="0">
            <a:spAutoFit/>
          </a:bodyPr>
          <a:lstStyle/>
          <a:p>
            <a:r>
              <a:rPr lang="zh-CN" altLang="en-US" dirty="0"/>
              <a:t>亮点</a:t>
            </a:r>
            <a:r>
              <a:rPr lang="en-US" altLang="zh-CN" dirty="0"/>
              <a:t>3</a:t>
            </a:r>
            <a:r>
              <a:rPr lang="zh-CN" altLang="en-US" dirty="0"/>
              <a:t>：图片丰富</a:t>
            </a:r>
          </a:p>
        </p:txBody>
      </p:sp>
      <p:pic>
        <p:nvPicPr>
          <p:cNvPr id="4" name="图片 3">
            <a:extLst>
              <a:ext uri="{FF2B5EF4-FFF2-40B4-BE49-F238E27FC236}">
                <a16:creationId xmlns:a16="http://schemas.microsoft.com/office/drawing/2014/main" id="{6723D6E9-A4B1-4972-B396-46A641E15C9B}"/>
              </a:ext>
            </a:extLst>
          </p:cNvPr>
          <p:cNvPicPr>
            <a:picLocks noChangeAspect="1"/>
          </p:cNvPicPr>
          <p:nvPr/>
        </p:nvPicPr>
        <p:blipFill>
          <a:blip r:embed="rId2"/>
          <a:stretch>
            <a:fillRect/>
          </a:stretch>
        </p:blipFill>
        <p:spPr>
          <a:xfrm>
            <a:off x="2138176" y="1681718"/>
            <a:ext cx="8111164" cy="3494567"/>
          </a:xfrm>
          <a:prstGeom prst="rect">
            <a:avLst/>
          </a:prstGeom>
        </p:spPr>
      </p:pic>
    </p:spTree>
    <p:extLst>
      <p:ext uri="{BB962C8B-B14F-4D97-AF65-F5344CB8AC3E}">
        <p14:creationId xmlns:p14="http://schemas.microsoft.com/office/powerpoint/2010/main" val="2935005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6702E07-BD55-485D-954D-7591818AAF12}"/>
              </a:ext>
            </a:extLst>
          </p:cNvPr>
          <p:cNvPicPr>
            <a:picLocks noChangeAspect="1"/>
          </p:cNvPicPr>
          <p:nvPr/>
        </p:nvPicPr>
        <p:blipFill>
          <a:blip r:embed="rId2"/>
          <a:stretch>
            <a:fillRect/>
          </a:stretch>
        </p:blipFill>
        <p:spPr>
          <a:xfrm>
            <a:off x="2863831" y="0"/>
            <a:ext cx="6464338" cy="6858000"/>
          </a:xfrm>
          <a:prstGeom prst="rect">
            <a:avLst/>
          </a:prstGeom>
        </p:spPr>
      </p:pic>
    </p:spTree>
    <p:extLst>
      <p:ext uri="{BB962C8B-B14F-4D97-AF65-F5344CB8AC3E}">
        <p14:creationId xmlns:p14="http://schemas.microsoft.com/office/powerpoint/2010/main" val="373944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1480DFA-DC73-4BCD-BE76-A25CDE9D4CAB}"/>
              </a:ext>
            </a:extLst>
          </p:cNvPr>
          <p:cNvPicPr>
            <a:picLocks noChangeAspect="1"/>
          </p:cNvPicPr>
          <p:nvPr/>
        </p:nvPicPr>
        <p:blipFill>
          <a:blip r:embed="rId2"/>
          <a:stretch>
            <a:fillRect/>
          </a:stretch>
        </p:blipFill>
        <p:spPr>
          <a:xfrm>
            <a:off x="1715386" y="0"/>
            <a:ext cx="8136044" cy="6858000"/>
          </a:xfrm>
          <a:prstGeom prst="rect">
            <a:avLst/>
          </a:prstGeom>
        </p:spPr>
      </p:pic>
    </p:spTree>
    <p:extLst>
      <p:ext uri="{BB962C8B-B14F-4D97-AF65-F5344CB8AC3E}">
        <p14:creationId xmlns:p14="http://schemas.microsoft.com/office/powerpoint/2010/main" val="2931472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056CD04-2C0F-4993-B2E6-A6DB7EB38192}"/>
              </a:ext>
            </a:extLst>
          </p:cNvPr>
          <p:cNvPicPr>
            <a:picLocks noChangeAspect="1"/>
          </p:cNvPicPr>
          <p:nvPr/>
        </p:nvPicPr>
        <p:blipFill rotWithShape="1">
          <a:blip r:embed="rId2"/>
          <a:srcRect l="5817" r="8729"/>
          <a:stretch/>
        </p:blipFill>
        <p:spPr>
          <a:xfrm>
            <a:off x="191387" y="0"/>
            <a:ext cx="4581100" cy="3812676"/>
          </a:xfrm>
          <a:prstGeom prst="rect">
            <a:avLst/>
          </a:prstGeom>
        </p:spPr>
      </p:pic>
      <p:pic>
        <p:nvPicPr>
          <p:cNvPr id="4" name="图片 3">
            <a:extLst>
              <a:ext uri="{FF2B5EF4-FFF2-40B4-BE49-F238E27FC236}">
                <a16:creationId xmlns:a16="http://schemas.microsoft.com/office/drawing/2014/main" id="{25C88354-47E9-416E-A2AA-57569E78FF3B}"/>
              </a:ext>
            </a:extLst>
          </p:cNvPr>
          <p:cNvPicPr>
            <a:picLocks noChangeAspect="1"/>
          </p:cNvPicPr>
          <p:nvPr/>
        </p:nvPicPr>
        <p:blipFill>
          <a:blip r:embed="rId3"/>
          <a:stretch>
            <a:fillRect/>
          </a:stretch>
        </p:blipFill>
        <p:spPr>
          <a:xfrm>
            <a:off x="2607046" y="3738813"/>
            <a:ext cx="7166306" cy="2944119"/>
          </a:xfrm>
          <a:prstGeom prst="rect">
            <a:avLst/>
          </a:prstGeom>
        </p:spPr>
      </p:pic>
      <p:pic>
        <p:nvPicPr>
          <p:cNvPr id="6" name="图片 5">
            <a:extLst>
              <a:ext uri="{FF2B5EF4-FFF2-40B4-BE49-F238E27FC236}">
                <a16:creationId xmlns:a16="http://schemas.microsoft.com/office/drawing/2014/main" id="{AE562179-F18C-4E0C-96CA-1E6F989C991D}"/>
              </a:ext>
            </a:extLst>
          </p:cNvPr>
          <p:cNvPicPr>
            <a:picLocks noChangeAspect="1"/>
          </p:cNvPicPr>
          <p:nvPr/>
        </p:nvPicPr>
        <p:blipFill>
          <a:blip r:embed="rId4"/>
          <a:stretch>
            <a:fillRect/>
          </a:stretch>
        </p:blipFill>
        <p:spPr>
          <a:xfrm>
            <a:off x="5135678" y="189608"/>
            <a:ext cx="6864937" cy="3239392"/>
          </a:xfrm>
          <a:prstGeom prst="rect">
            <a:avLst/>
          </a:prstGeom>
        </p:spPr>
      </p:pic>
    </p:spTree>
    <p:extLst>
      <p:ext uri="{BB962C8B-B14F-4D97-AF65-F5344CB8AC3E}">
        <p14:creationId xmlns:p14="http://schemas.microsoft.com/office/powerpoint/2010/main" val="3632202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AC5E47-3EF4-42D7-B891-F78F40B6883F}"/>
              </a:ext>
            </a:extLst>
          </p:cNvPr>
          <p:cNvPicPr>
            <a:picLocks noChangeAspect="1"/>
          </p:cNvPicPr>
          <p:nvPr/>
        </p:nvPicPr>
        <p:blipFill>
          <a:blip r:embed="rId2"/>
          <a:stretch>
            <a:fillRect/>
          </a:stretch>
        </p:blipFill>
        <p:spPr>
          <a:xfrm>
            <a:off x="239469" y="-36512"/>
            <a:ext cx="5078346" cy="6858000"/>
          </a:xfrm>
          <a:prstGeom prst="rect">
            <a:avLst/>
          </a:prstGeom>
        </p:spPr>
      </p:pic>
      <p:pic>
        <p:nvPicPr>
          <p:cNvPr id="5" name="图片 4">
            <a:extLst>
              <a:ext uri="{FF2B5EF4-FFF2-40B4-BE49-F238E27FC236}">
                <a16:creationId xmlns:a16="http://schemas.microsoft.com/office/drawing/2014/main" id="{FB0FC4BE-AD59-4392-A57C-68E13F537CEA}"/>
              </a:ext>
            </a:extLst>
          </p:cNvPr>
          <p:cNvPicPr>
            <a:picLocks noChangeAspect="1"/>
          </p:cNvPicPr>
          <p:nvPr/>
        </p:nvPicPr>
        <p:blipFill>
          <a:blip r:embed="rId3"/>
          <a:stretch>
            <a:fillRect/>
          </a:stretch>
        </p:blipFill>
        <p:spPr>
          <a:xfrm>
            <a:off x="7041191" y="0"/>
            <a:ext cx="4673450" cy="6858000"/>
          </a:xfrm>
          <a:prstGeom prst="rect">
            <a:avLst/>
          </a:prstGeom>
        </p:spPr>
      </p:pic>
    </p:spTree>
    <p:extLst>
      <p:ext uri="{BB962C8B-B14F-4D97-AF65-F5344CB8AC3E}">
        <p14:creationId xmlns:p14="http://schemas.microsoft.com/office/powerpoint/2010/main" val="4160737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C087AF-B445-4397-8902-97B7BB72C500}"/>
              </a:ext>
            </a:extLst>
          </p:cNvPr>
          <p:cNvPicPr>
            <a:picLocks noChangeAspect="1"/>
          </p:cNvPicPr>
          <p:nvPr/>
        </p:nvPicPr>
        <p:blipFill>
          <a:blip r:embed="rId2"/>
          <a:stretch>
            <a:fillRect/>
          </a:stretch>
        </p:blipFill>
        <p:spPr>
          <a:xfrm>
            <a:off x="504045" y="672666"/>
            <a:ext cx="5591955" cy="3296110"/>
          </a:xfrm>
          <a:prstGeom prst="rect">
            <a:avLst/>
          </a:prstGeom>
        </p:spPr>
      </p:pic>
      <p:pic>
        <p:nvPicPr>
          <p:cNvPr id="5" name="图片 4">
            <a:extLst>
              <a:ext uri="{FF2B5EF4-FFF2-40B4-BE49-F238E27FC236}">
                <a16:creationId xmlns:a16="http://schemas.microsoft.com/office/drawing/2014/main" id="{B3BFCE69-7E60-4F55-BE94-A58C0528FD43}"/>
              </a:ext>
            </a:extLst>
          </p:cNvPr>
          <p:cNvPicPr>
            <a:picLocks noChangeAspect="1"/>
          </p:cNvPicPr>
          <p:nvPr/>
        </p:nvPicPr>
        <p:blipFill>
          <a:blip r:embed="rId3"/>
          <a:stretch>
            <a:fillRect/>
          </a:stretch>
        </p:blipFill>
        <p:spPr>
          <a:xfrm>
            <a:off x="5793631" y="2908350"/>
            <a:ext cx="6382641" cy="3534268"/>
          </a:xfrm>
          <a:prstGeom prst="rect">
            <a:avLst/>
          </a:prstGeom>
        </p:spPr>
      </p:pic>
      <p:sp>
        <p:nvSpPr>
          <p:cNvPr id="2" name="文本框 1">
            <a:extLst>
              <a:ext uri="{FF2B5EF4-FFF2-40B4-BE49-F238E27FC236}">
                <a16:creationId xmlns:a16="http://schemas.microsoft.com/office/drawing/2014/main" id="{AC40036E-4BB4-4388-8A33-0014AB26B9A9}"/>
              </a:ext>
            </a:extLst>
          </p:cNvPr>
          <p:cNvSpPr txBox="1"/>
          <p:nvPr/>
        </p:nvSpPr>
        <p:spPr>
          <a:xfrm>
            <a:off x="6749143" y="1204686"/>
            <a:ext cx="694421" cy="369332"/>
          </a:xfrm>
          <a:prstGeom prst="rect">
            <a:avLst/>
          </a:prstGeom>
          <a:noFill/>
        </p:spPr>
        <p:txBody>
          <a:bodyPr wrap="none" rtlCol="0">
            <a:spAutoFit/>
          </a:bodyPr>
          <a:lstStyle/>
          <a:p>
            <a:r>
              <a:rPr lang="en-US" altLang="zh-CN" dirty="0" err="1"/>
              <a:t>sf</a:t>
            </a:r>
            <a:r>
              <a:rPr lang="en-US" altLang="zh-CN" dirty="0" err="1">
                <a:solidFill>
                  <a:srgbClr val="95D485"/>
                </a:solidFill>
              </a:rPr>
              <a:t>w</a:t>
            </a:r>
            <a:r>
              <a:rPr lang="en-US" altLang="zh-CN" dirty="0" err="1"/>
              <a:t>ef</a:t>
            </a:r>
            <a:endParaRPr lang="zh-CN" altLang="en-US" dirty="0"/>
          </a:p>
        </p:txBody>
      </p:sp>
    </p:spTree>
    <p:extLst>
      <p:ext uri="{BB962C8B-B14F-4D97-AF65-F5344CB8AC3E}">
        <p14:creationId xmlns:p14="http://schemas.microsoft.com/office/powerpoint/2010/main" val="1574874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C42907B-041E-40AA-AE66-A256509266D7}"/>
              </a:ext>
            </a:extLst>
          </p:cNvPr>
          <p:cNvPicPr>
            <a:picLocks noChangeAspect="1"/>
          </p:cNvPicPr>
          <p:nvPr/>
        </p:nvPicPr>
        <p:blipFill rotWithShape="1">
          <a:blip r:embed="rId2"/>
          <a:srcRect t="44444"/>
          <a:stretch/>
        </p:blipFill>
        <p:spPr>
          <a:xfrm>
            <a:off x="0" y="1077432"/>
            <a:ext cx="6243204" cy="4813005"/>
          </a:xfrm>
          <a:prstGeom prst="rect">
            <a:avLst/>
          </a:prstGeom>
        </p:spPr>
      </p:pic>
      <p:sp>
        <p:nvSpPr>
          <p:cNvPr id="5" name="文本框 4">
            <a:extLst>
              <a:ext uri="{FF2B5EF4-FFF2-40B4-BE49-F238E27FC236}">
                <a16:creationId xmlns:a16="http://schemas.microsoft.com/office/drawing/2014/main" id="{1E1DCD40-9540-4E52-8377-05E465606636}"/>
              </a:ext>
            </a:extLst>
          </p:cNvPr>
          <p:cNvSpPr txBox="1"/>
          <p:nvPr/>
        </p:nvSpPr>
        <p:spPr>
          <a:xfrm>
            <a:off x="6169604" y="2360428"/>
            <a:ext cx="2303721" cy="369332"/>
          </a:xfrm>
          <a:prstGeom prst="rect">
            <a:avLst/>
          </a:prstGeom>
          <a:noFill/>
        </p:spPr>
        <p:txBody>
          <a:bodyPr wrap="square" rtlCol="0">
            <a:spAutoFit/>
          </a:bodyPr>
          <a:lstStyle/>
          <a:p>
            <a:r>
              <a:rPr lang="zh-CN" altLang="en-US" dirty="0"/>
              <a:t>样本选取</a:t>
            </a:r>
          </a:p>
        </p:txBody>
      </p:sp>
    </p:spTree>
    <p:extLst>
      <p:ext uri="{BB962C8B-B14F-4D97-AF65-F5344CB8AC3E}">
        <p14:creationId xmlns:p14="http://schemas.microsoft.com/office/powerpoint/2010/main" val="1065172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F33312-BF51-4222-8E58-9241F103D07D}"/>
              </a:ext>
            </a:extLst>
          </p:cNvPr>
          <p:cNvPicPr>
            <a:picLocks noChangeAspect="1"/>
          </p:cNvPicPr>
          <p:nvPr/>
        </p:nvPicPr>
        <p:blipFill>
          <a:blip r:embed="rId2"/>
          <a:stretch>
            <a:fillRect/>
          </a:stretch>
        </p:blipFill>
        <p:spPr>
          <a:xfrm>
            <a:off x="2442594" y="0"/>
            <a:ext cx="7150868" cy="6858000"/>
          </a:xfrm>
          <a:prstGeom prst="rect">
            <a:avLst/>
          </a:prstGeom>
        </p:spPr>
      </p:pic>
    </p:spTree>
    <p:extLst>
      <p:ext uri="{BB962C8B-B14F-4D97-AF65-F5344CB8AC3E}">
        <p14:creationId xmlns:p14="http://schemas.microsoft.com/office/powerpoint/2010/main" val="3766479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8FED2B9-EC62-4C62-9084-FF1019AC7244}"/>
              </a:ext>
            </a:extLst>
          </p:cNvPr>
          <p:cNvPicPr>
            <a:picLocks noChangeAspect="1"/>
          </p:cNvPicPr>
          <p:nvPr/>
        </p:nvPicPr>
        <p:blipFill rotWithShape="1">
          <a:blip r:embed="rId2"/>
          <a:srcRect t="44444"/>
          <a:stretch/>
        </p:blipFill>
        <p:spPr>
          <a:xfrm>
            <a:off x="0" y="1077432"/>
            <a:ext cx="6243204" cy="4813005"/>
          </a:xfrm>
          <a:prstGeom prst="rect">
            <a:avLst/>
          </a:prstGeom>
        </p:spPr>
      </p:pic>
      <p:sp>
        <p:nvSpPr>
          <p:cNvPr id="3" name="文本框 2">
            <a:extLst>
              <a:ext uri="{FF2B5EF4-FFF2-40B4-BE49-F238E27FC236}">
                <a16:creationId xmlns:a16="http://schemas.microsoft.com/office/drawing/2014/main" id="{40E796E2-4542-4583-9078-1782275459FA}"/>
              </a:ext>
            </a:extLst>
          </p:cNvPr>
          <p:cNvSpPr txBox="1"/>
          <p:nvPr/>
        </p:nvSpPr>
        <p:spPr>
          <a:xfrm>
            <a:off x="6155427" y="2516372"/>
            <a:ext cx="2303721" cy="369332"/>
          </a:xfrm>
          <a:prstGeom prst="rect">
            <a:avLst/>
          </a:prstGeom>
          <a:noFill/>
        </p:spPr>
        <p:txBody>
          <a:bodyPr wrap="square" rtlCol="0">
            <a:spAutoFit/>
          </a:bodyPr>
          <a:lstStyle/>
          <a:p>
            <a:r>
              <a:rPr lang="zh-CN" altLang="en-US" dirty="0"/>
              <a:t>湿度分析</a:t>
            </a:r>
          </a:p>
        </p:txBody>
      </p:sp>
    </p:spTree>
    <p:extLst>
      <p:ext uri="{BB962C8B-B14F-4D97-AF65-F5344CB8AC3E}">
        <p14:creationId xmlns:p14="http://schemas.microsoft.com/office/powerpoint/2010/main" val="40442500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148FD5-8831-4E23-8CE0-7057F6529B5C}"/>
              </a:ext>
            </a:extLst>
          </p:cNvPr>
          <p:cNvPicPr>
            <a:picLocks noChangeAspect="1"/>
          </p:cNvPicPr>
          <p:nvPr/>
        </p:nvPicPr>
        <p:blipFill>
          <a:blip r:embed="rId2"/>
          <a:stretch>
            <a:fillRect/>
          </a:stretch>
        </p:blipFill>
        <p:spPr>
          <a:xfrm>
            <a:off x="1853698" y="915208"/>
            <a:ext cx="8729243" cy="5254414"/>
          </a:xfrm>
          <a:prstGeom prst="rect">
            <a:avLst/>
          </a:prstGeom>
        </p:spPr>
      </p:pic>
      <p:sp>
        <p:nvSpPr>
          <p:cNvPr id="4" name="文本框 3">
            <a:extLst>
              <a:ext uri="{FF2B5EF4-FFF2-40B4-BE49-F238E27FC236}">
                <a16:creationId xmlns:a16="http://schemas.microsoft.com/office/drawing/2014/main" id="{18D68E83-F119-467C-9CA5-EADCEA6A1FA3}"/>
              </a:ext>
            </a:extLst>
          </p:cNvPr>
          <p:cNvSpPr txBox="1"/>
          <p:nvPr/>
        </p:nvSpPr>
        <p:spPr>
          <a:xfrm>
            <a:off x="3203944" y="311888"/>
            <a:ext cx="5628168" cy="369332"/>
          </a:xfrm>
          <a:prstGeom prst="rect">
            <a:avLst/>
          </a:prstGeom>
          <a:noFill/>
        </p:spPr>
        <p:txBody>
          <a:bodyPr wrap="square" rtlCol="0">
            <a:spAutoFit/>
          </a:bodyPr>
          <a:lstStyle/>
          <a:p>
            <a:pPr algn="ctr"/>
            <a:r>
              <a:rPr lang="zh-CN" altLang="en-US" dirty="0"/>
              <a:t>说明与例子相结合</a:t>
            </a:r>
          </a:p>
        </p:txBody>
      </p:sp>
    </p:spTree>
    <p:extLst>
      <p:ext uri="{BB962C8B-B14F-4D97-AF65-F5344CB8AC3E}">
        <p14:creationId xmlns:p14="http://schemas.microsoft.com/office/powerpoint/2010/main" val="362844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E080FD1-A254-4930-BF74-FDF6567D3521}"/>
              </a:ext>
            </a:extLst>
          </p:cNvPr>
          <p:cNvSpPr txBox="1"/>
          <p:nvPr/>
        </p:nvSpPr>
        <p:spPr>
          <a:xfrm>
            <a:off x="1920057" y="9433"/>
            <a:ext cx="9739423" cy="1754326"/>
          </a:xfrm>
          <a:prstGeom prst="rect">
            <a:avLst/>
          </a:prstGeom>
          <a:noFill/>
        </p:spPr>
        <p:txBody>
          <a:bodyPr wrap="square">
            <a:spAutoFit/>
          </a:bodyPr>
          <a:lstStyle/>
          <a:p>
            <a:r>
              <a:rPr lang="zh-CN" altLang="en-US" dirty="0"/>
              <a:t>Based on the decomposition rate model, </a:t>
            </a:r>
            <a:r>
              <a:rPr lang="zh-CN" altLang="en-US" dirty="0">
                <a:highlight>
                  <a:srgbClr val="FFFF00"/>
                </a:highlight>
              </a:rPr>
              <a:t>we establish the cellular automata model to simu-</a:t>
            </a:r>
          </a:p>
          <a:p>
            <a:r>
              <a:rPr lang="zh-CN" altLang="en-US" dirty="0">
                <a:highlight>
                  <a:srgbClr val="FFFF00"/>
                </a:highlight>
              </a:rPr>
              <a:t>late the growth and decomposition of the fungi</a:t>
            </a:r>
            <a:r>
              <a:rPr lang="zh-CN" altLang="en-US" dirty="0"/>
              <a:t>. The extension rate and decomposition rate are</a:t>
            </a:r>
          </a:p>
          <a:p>
            <a:r>
              <a:rPr lang="zh-CN" altLang="en-US" dirty="0"/>
              <a:t>utilized to determine the rules of cellular automata. The simulation results show that under the</a:t>
            </a:r>
          </a:p>
          <a:p>
            <a:r>
              <a:rPr lang="zh-CN" altLang="en-US" dirty="0"/>
              <a:t>same environment, the number of different species of fungi increased significantly at the first</a:t>
            </a:r>
          </a:p>
          <a:p>
            <a:r>
              <a:rPr lang="zh-CN" altLang="en-US" dirty="0"/>
              <a:t>5 − 10 days. Then, after about 10 days of extension, the number of fungi decreases to a certain</a:t>
            </a:r>
          </a:p>
          <a:p>
            <a:r>
              <a:rPr lang="zh-CN" altLang="en-US" dirty="0"/>
              <a:t>extent and then stabilized after about 40 days. The decomposition rate after 122 days is 0.68.</a:t>
            </a:r>
          </a:p>
        </p:txBody>
      </p:sp>
      <p:sp>
        <p:nvSpPr>
          <p:cNvPr id="4" name="文本框 3">
            <a:extLst>
              <a:ext uri="{FF2B5EF4-FFF2-40B4-BE49-F238E27FC236}">
                <a16:creationId xmlns:a16="http://schemas.microsoft.com/office/drawing/2014/main" id="{D8FA0185-C98F-403C-8CCC-A50F40E1B4EB}"/>
              </a:ext>
            </a:extLst>
          </p:cNvPr>
          <p:cNvSpPr txBox="1"/>
          <p:nvPr/>
        </p:nvSpPr>
        <p:spPr>
          <a:xfrm>
            <a:off x="532522" y="699355"/>
            <a:ext cx="768159" cy="369332"/>
          </a:xfrm>
          <a:prstGeom prst="rect">
            <a:avLst/>
          </a:prstGeom>
          <a:noFill/>
        </p:spPr>
        <p:txBody>
          <a:bodyPr wrap="none" rtlCol="0">
            <a:spAutoFit/>
          </a:bodyPr>
          <a:lstStyle/>
          <a:p>
            <a:r>
              <a:rPr lang="zh-CN" altLang="en-US" dirty="0"/>
              <a:t>问题</a:t>
            </a:r>
            <a:r>
              <a:rPr lang="en-US" altLang="zh-CN" dirty="0"/>
              <a:t>1</a:t>
            </a:r>
            <a:endParaRPr lang="zh-CN" altLang="en-US" dirty="0"/>
          </a:p>
        </p:txBody>
      </p:sp>
      <p:sp>
        <p:nvSpPr>
          <p:cNvPr id="6" name="文本框 5">
            <a:extLst>
              <a:ext uri="{FF2B5EF4-FFF2-40B4-BE49-F238E27FC236}">
                <a16:creationId xmlns:a16="http://schemas.microsoft.com/office/drawing/2014/main" id="{A3EF54CD-B6DB-4613-80DE-1D9EA08F88A9}"/>
              </a:ext>
            </a:extLst>
          </p:cNvPr>
          <p:cNvSpPr txBox="1"/>
          <p:nvPr/>
        </p:nvSpPr>
        <p:spPr>
          <a:xfrm>
            <a:off x="1920055" y="1763761"/>
            <a:ext cx="11114568" cy="2031325"/>
          </a:xfrm>
          <a:prstGeom prst="rect">
            <a:avLst/>
          </a:prstGeom>
          <a:noFill/>
        </p:spPr>
        <p:txBody>
          <a:bodyPr wrap="square">
            <a:spAutoFit/>
          </a:bodyPr>
          <a:lstStyle/>
          <a:p>
            <a:r>
              <a:rPr lang="zh-CN" altLang="en-US" dirty="0"/>
              <a:t>Next</a:t>
            </a:r>
            <a:r>
              <a:rPr lang="zh-CN" altLang="en-US" dirty="0">
                <a:highlight>
                  <a:srgbClr val="FFFF00"/>
                </a:highlight>
              </a:rPr>
              <a:t>, we describe the interactions among different species of fungi by competitive relation-</a:t>
            </a:r>
          </a:p>
          <a:p>
            <a:r>
              <a:rPr lang="zh-CN" altLang="en-US" dirty="0">
                <a:highlight>
                  <a:srgbClr val="FFFF00"/>
                </a:highlight>
              </a:rPr>
              <a:t>ship</a:t>
            </a:r>
            <a:r>
              <a:rPr lang="zh-CN" altLang="en-US" dirty="0"/>
              <a:t>. To describe the competitive relationship, we propose a definition to measure the reduction</a:t>
            </a:r>
          </a:p>
          <a:p>
            <a:r>
              <a:rPr lang="zh-CN" altLang="en-US" dirty="0"/>
              <a:t>of the extension rate. Based on this definition, we establish the cellular automata model under</a:t>
            </a:r>
          </a:p>
          <a:p>
            <a:r>
              <a:rPr lang="zh-CN" altLang="en-US" dirty="0"/>
              <a:t>fungal interactions to simulate the fungal activity under interactions. The results show that after</a:t>
            </a:r>
          </a:p>
          <a:p>
            <a:r>
              <a:rPr lang="zh-CN" altLang="en-US" dirty="0"/>
              <a:t>considering the interaction, the number of different types of fungi is considerably decreased by</a:t>
            </a:r>
          </a:p>
          <a:p>
            <a:r>
              <a:rPr lang="zh-CN" altLang="en-US" dirty="0"/>
              <a:t>an average percentage of 33.65%. And the decomposition rate after 122 days is 0.39, which is</a:t>
            </a:r>
          </a:p>
          <a:p>
            <a:r>
              <a:rPr lang="zh-CN" altLang="en-US" dirty="0"/>
              <a:t>42.69% lower than that of the situation without competition.</a:t>
            </a:r>
          </a:p>
        </p:txBody>
      </p:sp>
      <p:sp>
        <p:nvSpPr>
          <p:cNvPr id="7" name="文本框 6">
            <a:extLst>
              <a:ext uri="{FF2B5EF4-FFF2-40B4-BE49-F238E27FC236}">
                <a16:creationId xmlns:a16="http://schemas.microsoft.com/office/drawing/2014/main" id="{C8EB55FF-9303-4EFF-9A23-9FF596386B4D}"/>
              </a:ext>
            </a:extLst>
          </p:cNvPr>
          <p:cNvSpPr txBox="1"/>
          <p:nvPr/>
        </p:nvSpPr>
        <p:spPr>
          <a:xfrm>
            <a:off x="532522" y="2531698"/>
            <a:ext cx="768159" cy="369332"/>
          </a:xfrm>
          <a:prstGeom prst="rect">
            <a:avLst/>
          </a:prstGeom>
          <a:noFill/>
        </p:spPr>
        <p:txBody>
          <a:bodyPr wrap="none" rtlCol="0">
            <a:spAutoFit/>
          </a:bodyPr>
          <a:lstStyle/>
          <a:p>
            <a:r>
              <a:rPr lang="zh-CN" altLang="en-US" dirty="0"/>
              <a:t>问题</a:t>
            </a:r>
            <a:r>
              <a:rPr lang="en-US" altLang="zh-CN" dirty="0"/>
              <a:t>2</a:t>
            </a:r>
            <a:endParaRPr lang="zh-CN" altLang="en-US" dirty="0"/>
          </a:p>
        </p:txBody>
      </p:sp>
      <p:sp>
        <p:nvSpPr>
          <p:cNvPr id="9" name="文本框 8">
            <a:extLst>
              <a:ext uri="{FF2B5EF4-FFF2-40B4-BE49-F238E27FC236}">
                <a16:creationId xmlns:a16="http://schemas.microsoft.com/office/drawing/2014/main" id="{E61D97CA-797A-4F05-9B99-A60E5F85F6F3}"/>
              </a:ext>
            </a:extLst>
          </p:cNvPr>
          <p:cNvSpPr txBox="1"/>
          <p:nvPr/>
        </p:nvSpPr>
        <p:spPr>
          <a:xfrm>
            <a:off x="1920057" y="3795084"/>
            <a:ext cx="9872331" cy="2862322"/>
          </a:xfrm>
          <a:prstGeom prst="rect">
            <a:avLst/>
          </a:prstGeom>
          <a:noFill/>
        </p:spPr>
        <p:txBody>
          <a:bodyPr wrap="square">
            <a:spAutoFit/>
          </a:bodyPr>
          <a:lstStyle/>
          <a:p>
            <a:pPr algn="just"/>
            <a:r>
              <a:rPr lang="zh-CN" altLang="en-US" dirty="0"/>
              <a:t>Afterward, we analyze </a:t>
            </a:r>
            <a:r>
              <a:rPr lang="zh-CN" altLang="en-US" dirty="0">
                <a:highlight>
                  <a:srgbClr val="FFFF00"/>
                </a:highlight>
              </a:rPr>
              <a:t>the influence of fungal interactions</a:t>
            </a:r>
            <a:r>
              <a:rPr lang="zh-CN" altLang="en-US" dirty="0"/>
              <a:t>. In the short term, the interaction</a:t>
            </a:r>
          </a:p>
          <a:p>
            <a:pPr algn="just"/>
            <a:r>
              <a:rPr lang="zh-CN" altLang="en-US" dirty="0"/>
              <a:t>between different types of fungi is not obvious. In the long-term, the influence is significant</a:t>
            </a:r>
          </a:p>
          <a:p>
            <a:pPr algn="just"/>
            <a:r>
              <a:rPr lang="zh-CN" altLang="en-US" dirty="0"/>
              <a:t>due to the shortage of nutrients. </a:t>
            </a:r>
            <a:r>
              <a:rPr lang="zh-CN" altLang="en-US" dirty="0">
                <a:highlight>
                  <a:srgbClr val="FFFF00"/>
                </a:highlight>
              </a:rPr>
              <a:t>Afterward</a:t>
            </a:r>
            <a:r>
              <a:rPr lang="zh-CN" altLang="en-US" dirty="0"/>
              <a:t>, the </a:t>
            </a:r>
            <a:r>
              <a:rPr lang="zh-CN" altLang="en-US" dirty="0">
                <a:highlight>
                  <a:srgbClr val="FFFF00"/>
                </a:highlight>
              </a:rPr>
              <a:t>sensitivity</a:t>
            </a:r>
            <a:r>
              <a:rPr lang="zh-CN" altLang="en-US" dirty="0"/>
              <a:t> of our models is studied. We show</a:t>
            </a:r>
          </a:p>
          <a:p>
            <a:pPr algn="just"/>
            <a:r>
              <a:rPr lang="zh-CN" altLang="en-US" dirty="0"/>
              <a:t>that our models are sensitive to 8% change of temperature and humidity. </a:t>
            </a:r>
            <a:r>
              <a:rPr lang="zh-CN" altLang="en-US" dirty="0">
                <a:highlight>
                  <a:srgbClr val="FFFF00"/>
                </a:highlight>
              </a:rPr>
              <a:t>Then,</a:t>
            </a:r>
            <a:r>
              <a:rPr lang="zh-CN" altLang="en-US" dirty="0"/>
              <a:t> the analysis</a:t>
            </a:r>
          </a:p>
          <a:p>
            <a:pPr algn="just"/>
            <a:r>
              <a:rPr lang="zh-CN" altLang="en-US" dirty="0"/>
              <a:t>of combinations of fungi and different environments are included. The dominant and disad-</a:t>
            </a:r>
          </a:p>
          <a:p>
            <a:pPr algn="just"/>
            <a:r>
              <a:rPr lang="zh-CN" altLang="en-US" dirty="0"/>
              <a:t>vantaged species in different situations are obtained, e.g., Trichoderma becomes the dominant</a:t>
            </a:r>
          </a:p>
          <a:p>
            <a:pPr algn="just"/>
            <a:r>
              <a:rPr lang="zh-CN" altLang="en-US" dirty="0"/>
              <a:t>species in the tropical rain forest after 122 days with the decomposition rate of 68.29</a:t>
            </a:r>
            <a:r>
              <a:rPr lang="zh-CN" altLang="en-US" dirty="0">
                <a:highlight>
                  <a:srgbClr val="FFFF00"/>
                </a:highlight>
              </a:rPr>
              <a:t>%. At last,</a:t>
            </a:r>
          </a:p>
          <a:p>
            <a:pPr algn="just"/>
            <a:r>
              <a:rPr lang="zh-CN" altLang="en-US" dirty="0"/>
              <a:t>we analyze the </a:t>
            </a:r>
            <a:r>
              <a:rPr lang="zh-CN" altLang="en-US" dirty="0">
                <a:highlight>
                  <a:srgbClr val="FFFF00"/>
                </a:highlight>
              </a:rPr>
              <a:t>importance of biodiversity. </a:t>
            </a:r>
            <a:r>
              <a:rPr lang="zh-CN" altLang="en-US" dirty="0"/>
              <a:t>The results show that biodiversity is important to the</a:t>
            </a:r>
          </a:p>
          <a:p>
            <a:pPr algn="just"/>
            <a:r>
              <a:rPr lang="zh-CN" altLang="en-US" dirty="0"/>
              <a:t>efficiency of fungal decomposition, where the decomposition rate of fungi under multi-species</a:t>
            </a:r>
          </a:p>
          <a:p>
            <a:pPr algn="just"/>
            <a:r>
              <a:rPr lang="zh-CN" altLang="en-US" dirty="0"/>
              <a:t>is 2.89 times higher than that of single species</a:t>
            </a:r>
          </a:p>
        </p:txBody>
      </p:sp>
      <p:sp>
        <p:nvSpPr>
          <p:cNvPr id="10" name="文本框 9">
            <a:extLst>
              <a:ext uri="{FF2B5EF4-FFF2-40B4-BE49-F238E27FC236}">
                <a16:creationId xmlns:a16="http://schemas.microsoft.com/office/drawing/2014/main" id="{BA065C5D-B282-4755-95B1-CA72A7439325}"/>
              </a:ext>
            </a:extLst>
          </p:cNvPr>
          <p:cNvSpPr txBox="1"/>
          <p:nvPr/>
        </p:nvSpPr>
        <p:spPr>
          <a:xfrm>
            <a:off x="277341" y="4364041"/>
            <a:ext cx="1473480" cy="369332"/>
          </a:xfrm>
          <a:prstGeom prst="rect">
            <a:avLst/>
          </a:prstGeom>
          <a:noFill/>
        </p:spPr>
        <p:txBody>
          <a:bodyPr wrap="none" rtlCol="0">
            <a:spAutoFit/>
          </a:bodyPr>
          <a:lstStyle/>
          <a:p>
            <a:r>
              <a:rPr lang="zh-CN" altLang="en-US" dirty="0"/>
              <a:t>问题</a:t>
            </a:r>
            <a:r>
              <a:rPr lang="en-US" altLang="zh-CN" dirty="0"/>
              <a:t>3</a:t>
            </a:r>
            <a:r>
              <a:rPr lang="zh-CN" altLang="en-US" dirty="0"/>
              <a:t>，</a:t>
            </a:r>
            <a:r>
              <a:rPr lang="en-US" altLang="zh-CN" dirty="0"/>
              <a:t>4</a:t>
            </a:r>
            <a:r>
              <a:rPr lang="zh-CN" altLang="en-US" dirty="0"/>
              <a:t>，</a:t>
            </a:r>
            <a:r>
              <a:rPr lang="en-US" altLang="zh-CN" dirty="0"/>
              <a:t>5</a:t>
            </a:r>
            <a:endParaRPr lang="zh-CN" altLang="en-US" dirty="0"/>
          </a:p>
        </p:txBody>
      </p:sp>
      <p:sp>
        <p:nvSpPr>
          <p:cNvPr id="12" name="文本框 11">
            <a:extLst>
              <a:ext uri="{FF2B5EF4-FFF2-40B4-BE49-F238E27FC236}">
                <a16:creationId xmlns:a16="http://schemas.microsoft.com/office/drawing/2014/main" id="{75A5F061-A90F-4CD4-A2B8-49EA23412594}"/>
              </a:ext>
            </a:extLst>
          </p:cNvPr>
          <p:cNvSpPr txBox="1"/>
          <p:nvPr/>
        </p:nvSpPr>
        <p:spPr>
          <a:xfrm>
            <a:off x="1477479" y="6479235"/>
            <a:ext cx="10395845" cy="369332"/>
          </a:xfrm>
          <a:prstGeom prst="rect">
            <a:avLst/>
          </a:prstGeom>
          <a:noFill/>
        </p:spPr>
        <p:txBody>
          <a:bodyPr wrap="square">
            <a:spAutoFit/>
          </a:bodyPr>
          <a:lstStyle/>
          <a:p>
            <a:r>
              <a:rPr lang="zh-CN" altLang="en-US" dirty="0"/>
              <a:t>Keywords: Fungal decomposition, Stochastic gradient descent, Nonlinear, Cellular automata</a:t>
            </a:r>
          </a:p>
        </p:txBody>
      </p:sp>
    </p:spTree>
    <p:extLst>
      <p:ext uri="{BB962C8B-B14F-4D97-AF65-F5344CB8AC3E}">
        <p14:creationId xmlns:p14="http://schemas.microsoft.com/office/powerpoint/2010/main" val="1934797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E2715C3-BC6C-455A-AD96-FDF0A3E4BC87}"/>
              </a:ext>
            </a:extLst>
          </p:cNvPr>
          <p:cNvPicPr>
            <a:picLocks noChangeAspect="1"/>
          </p:cNvPicPr>
          <p:nvPr/>
        </p:nvPicPr>
        <p:blipFill>
          <a:blip r:embed="rId2"/>
          <a:stretch>
            <a:fillRect/>
          </a:stretch>
        </p:blipFill>
        <p:spPr>
          <a:xfrm>
            <a:off x="2204485" y="212956"/>
            <a:ext cx="7556205" cy="6645044"/>
          </a:xfrm>
          <a:prstGeom prst="rect">
            <a:avLst/>
          </a:prstGeom>
        </p:spPr>
      </p:pic>
    </p:spTree>
    <p:extLst>
      <p:ext uri="{BB962C8B-B14F-4D97-AF65-F5344CB8AC3E}">
        <p14:creationId xmlns:p14="http://schemas.microsoft.com/office/powerpoint/2010/main" val="3490778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D83DE4C-1722-44B5-A0EC-DD2757DA8A33}"/>
              </a:ext>
            </a:extLst>
          </p:cNvPr>
          <p:cNvSpPr txBox="1"/>
          <p:nvPr/>
        </p:nvSpPr>
        <p:spPr>
          <a:xfrm>
            <a:off x="553735" y="1685556"/>
            <a:ext cx="2565991" cy="707886"/>
          </a:xfrm>
          <a:prstGeom prst="rect">
            <a:avLst/>
          </a:prstGeom>
          <a:noFill/>
        </p:spPr>
        <p:txBody>
          <a:bodyPr wrap="square" rtlCol="0">
            <a:spAutoFit/>
          </a:bodyPr>
          <a:lstStyle/>
          <a:p>
            <a:r>
              <a:rPr lang="zh-CN" altLang="en-US" sz="2000" dirty="0"/>
              <a:t>采用插值获取数个温度的数据</a:t>
            </a:r>
          </a:p>
        </p:txBody>
      </p:sp>
      <p:grpSp>
        <p:nvGrpSpPr>
          <p:cNvPr id="6" name="组合 5">
            <a:extLst>
              <a:ext uri="{FF2B5EF4-FFF2-40B4-BE49-F238E27FC236}">
                <a16:creationId xmlns:a16="http://schemas.microsoft.com/office/drawing/2014/main" id="{2FCF026C-345B-4972-BF6C-68045028E942}"/>
              </a:ext>
            </a:extLst>
          </p:cNvPr>
          <p:cNvGrpSpPr/>
          <p:nvPr/>
        </p:nvGrpSpPr>
        <p:grpSpPr>
          <a:xfrm>
            <a:off x="5438805" y="467437"/>
            <a:ext cx="5828206" cy="5490931"/>
            <a:chOff x="4822855" y="1051635"/>
            <a:chExt cx="5828206" cy="5490931"/>
          </a:xfrm>
        </p:grpSpPr>
        <p:pic>
          <p:nvPicPr>
            <p:cNvPr id="3" name="图片 2">
              <a:extLst>
                <a:ext uri="{FF2B5EF4-FFF2-40B4-BE49-F238E27FC236}">
                  <a16:creationId xmlns:a16="http://schemas.microsoft.com/office/drawing/2014/main" id="{014C5BB4-DFFE-4D5E-822F-1E02C535CB22}"/>
                </a:ext>
              </a:extLst>
            </p:cNvPr>
            <p:cNvPicPr>
              <a:picLocks noChangeAspect="1"/>
            </p:cNvPicPr>
            <p:nvPr/>
          </p:nvPicPr>
          <p:blipFill rotWithShape="1">
            <a:blip r:embed="rId2"/>
            <a:srcRect b="90697"/>
            <a:stretch/>
          </p:blipFill>
          <p:spPr>
            <a:xfrm>
              <a:off x="4822855" y="1051635"/>
              <a:ext cx="5828205" cy="637990"/>
            </a:xfrm>
            <a:prstGeom prst="rect">
              <a:avLst/>
            </a:prstGeom>
          </p:spPr>
        </p:pic>
        <p:pic>
          <p:nvPicPr>
            <p:cNvPr id="5" name="图片 4">
              <a:extLst>
                <a:ext uri="{FF2B5EF4-FFF2-40B4-BE49-F238E27FC236}">
                  <a16:creationId xmlns:a16="http://schemas.microsoft.com/office/drawing/2014/main" id="{7CBE52C9-FE56-48E3-9B7E-76B4A07241B3}"/>
                </a:ext>
              </a:extLst>
            </p:cNvPr>
            <p:cNvPicPr>
              <a:picLocks noChangeAspect="1"/>
            </p:cNvPicPr>
            <p:nvPr/>
          </p:nvPicPr>
          <p:blipFill rotWithShape="1">
            <a:blip r:embed="rId2"/>
            <a:srcRect l="122" t="29094" r="-122" b="107"/>
            <a:stretch/>
          </p:blipFill>
          <p:spPr>
            <a:xfrm>
              <a:off x="4822856" y="1687033"/>
              <a:ext cx="5828205" cy="4855533"/>
            </a:xfrm>
            <a:prstGeom prst="rect">
              <a:avLst/>
            </a:prstGeom>
          </p:spPr>
        </p:pic>
      </p:grpSp>
      <p:cxnSp>
        <p:nvCxnSpPr>
          <p:cNvPr id="8" name="直接连接符 7">
            <a:extLst>
              <a:ext uri="{FF2B5EF4-FFF2-40B4-BE49-F238E27FC236}">
                <a16:creationId xmlns:a16="http://schemas.microsoft.com/office/drawing/2014/main" id="{C1D39101-2A17-4617-8FF4-5B126151D7F0}"/>
              </a:ext>
            </a:extLst>
          </p:cNvPr>
          <p:cNvCxnSpPr/>
          <p:nvPr/>
        </p:nvCxnSpPr>
        <p:spPr>
          <a:xfrm>
            <a:off x="6584950" y="1574800"/>
            <a:ext cx="437515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E55BC66-16E8-4063-B1EE-5AAE64227EB6}"/>
              </a:ext>
            </a:extLst>
          </p:cNvPr>
          <p:cNvCxnSpPr/>
          <p:nvPr/>
        </p:nvCxnSpPr>
        <p:spPr>
          <a:xfrm>
            <a:off x="5645150" y="1710956"/>
            <a:ext cx="42354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2CC358E-1EC8-40FF-9ACE-733995055638}"/>
              </a:ext>
            </a:extLst>
          </p:cNvPr>
          <p:cNvSpPr txBox="1"/>
          <p:nvPr/>
        </p:nvSpPr>
        <p:spPr>
          <a:xfrm>
            <a:off x="184150" y="3070230"/>
            <a:ext cx="6096000" cy="923330"/>
          </a:xfrm>
          <a:prstGeom prst="rect">
            <a:avLst/>
          </a:prstGeom>
          <a:noFill/>
        </p:spPr>
        <p:txBody>
          <a:bodyPr wrap="square">
            <a:spAutoFit/>
          </a:bodyPr>
          <a:lstStyle/>
          <a:p>
            <a:r>
              <a:rPr lang="zh-CN" altLang="en-US" dirty="0"/>
              <a:t>此外，为了达到更好的普适性，我们将斜率 λ 设置为 0.44，这是 log（几何平均分解率）在 10°C、16°C、22°C ∼ log（菌丝延伸率）之间的回归系数。</a:t>
            </a:r>
          </a:p>
        </p:txBody>
      </p:sp>
    </p:spTree>
    <p:extLst>
      <p:ext uri="{BB962C8B-B14F-4D97-AF65-F5344CB8AC3E}">
        <p14:creationId xmlns:p14="http://schemas.microsoft.com/office/powerpoint/2010/main" val="3031115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BFE0586-5A9D-42ED-9779-B14068B4CF98}"/>
              </a:ext>
            </a:extLst>
          </p:cNvPr>
          <p:cNvSpPr txBox="1"/>
          <p:nvPr/>
        </p:nvSpPr>
        <p:spPr>
          <a:xfrm>
            <a:off x="7831667" y="346410"/>
            <a:ext cx="3885412" cy="1477328"/>
          </a:xfrm>
          <a:prstGeom prst="rect">
            <a:avLst/>
          </a:prstGeom>
          <a:noFill/>
        </p:spPr>
        <p:txBody>
          <a:bodyPr wrap="square">
            <a:spAutoFit/>
          </a:bodyPr>
          <a:lstStyle/>
          <a:p>
            <a:r>
              <a:rPr lang="zh-CN" altLang="en-US" dirty="0">
                <a:highlight>
                  <a:srgbClr val="FFFF00"/>
                </a:highlight>
              </a:rPr>
              <a:t>From </a:t>
            </a:r>
            <a:r>
              <a:rPr lang="zh-CN" altLang="en-US" dirty="0"/>
              <a:t>those curves above, we are able to analyse how different fungi grow and compete</a:t>
            </a:r>
          </a:p>
          <a:p>
            <a:r>
              <a:rPr lang="zh-CN" altLang="en-US" dirty="0"/>
              <a:t>to each other. Some meaningful </a:t>
            </a:r>
            <a:r>
              <a:rPr lang="zh-CN" altLang="en-US" dirty="0">
                <a:highlight>
                  <a:srgbClr val="FFFF00"/>
                </a:highlight>
              </a:rPr>
              <a:t>results are refined below</a:t>
            </a:r>
            <a:r>
              <a:rPr lang="zh-CN" altLang="en-US" dirty="0"/>
              <a:t>:</a:t>
            </a:r>
          </a:p>
        </p:txBody>
      </p:sp>
      <p:sp>
        <p:nvSpPr>
          <p:cNvPr id="6" name="文本框 5">
            <a:extLst>
              <a:ext uri="{FF2B5EF4-FFF2-40B4-BE49-F238E27FC236}">
                <a16:creationId xmlns:a16="http://schemas.microsoft.com/office/drawing/2014/main" id="{C705FDC5-5ED9-47AE-BB39-A5FD47CA19B9}"/>
              </a:ext>
            </a:extLst>
          </p:cNvPr>
          <p:cNvSpPr txBox="1"/>
          <p:nvPr/>
        </p:nvSpPr>
        <p:spPr>
          <a:xfrm>
            <a:off x="170120" y="478187"/>
            <a:ext cx="1835889" cy="646331"/>
          </a:xfrm>
          <a:prstGeom prst="rect">
            <a:avLst/>
          </a:prstGeom>
          <a:noFill/>
        </p:spPr>
        <p:txBody>
          <a:bodyPr wrap="square" rtlCol="0">
            <a:spAutoFit/>
          </a:bodyPr>
          <a:lstStyle/>
          <a:p>
            <a:r>
              <a:rPr lang="zh-CN" altLang="en-US" dirty="0"/>
              <a:t>亮点</a:t>
            </a:r>
            <a:r>
              <a:rPr lang="en-US" altLang="zh-CN" dirty="0"/>
              <a:t>4</a:t>
            </a:r>
            <a:r>
              <a:rPr lang="zh-CN" altLang="en-US" dirty="0"/>
              <a:t>：</a:t>
            </a:r>
            <a:endParaRPr lang="en-US" altLang="zh-CN" dirty="0"/>
          </a:p>
          <a:p>
            <a:r>
              <a:rPr lang="zh-CN" altLang="en-US" dirty="0"/>
              <a:t>表达水准高</a:t>
            </a:r>
          </a:p>
        </p:txBody>
      </p:sp>
      <p:pic>
        <p:nvPicPr>
          <p:cNvPr id="8" name="图片 7">
            <a:extLst>
              <a:ext uri="{FF2B5EF4-FFF2-40B4-BE49-F238E27FC236}">
                <a16:creationId xmlns:a16="http://schemas.microsoft.com/office/drawing/2014/main" id="{894904DC-BE98-492C-AFB0-85E252E845F2}"/>
              </a:ext>
            </a:extLst>
          </p:cNvPr>
          <p:cNvPicPr>
            <a:picLocks noChangeAspect="1"/>
          </p:cNvPicPr>
          <p:nvPr/>
        </p:nvPicPr>
        <p:blipFill>
          <a:blip r:embed="rId2"/>
          <a:stretch>
            <a:fillRect/>
          </a:stretch>
        </p:blipFill>
        <p:spPr>
          <a:xfrm>
            <a:off x="3249230" y="485335"/>
            <a:ext cx="4292009" cy="1308391"/>
          </a:xfrm>
          <a:prstGeom prst="rect">
            <a:avLst/>
          </a:prstGeom>
        </p:spPr>
      </p:pic>
      <p:sp>
        <p:nvSpPr>
          <p:cNvPr id="10" name="文本框 9">
            <a:extLst>
              <a:ext uri="{FF2B5EF4-FFF2-40B4-BE49-F238E27FC236}">
                <a16:creationId xmlns:a16="http://schemas.microsoft.com/office/drawing/2014/main" id="{6D1747FA-872F-4F80-BFA3-650C0E6A7E5B}"/>
              </a:ext>
            </a:extLst>
          </p:cNvPr>
          <p:cNvSpPr txBox="1"/>
          <p:nvPr/>
        </p:nvSpPr>
        <p:spPr>
          <a:xfrm>
            <a:off x="397934" y="1834961"/>
            <a:ext cx="6096000" cy="369332"/>
          </a:xfrm>
          <a:prstGeom prst="rect">
            <a:avLst/>
          </a:prstGeom>
          <a:noFill/>
        </p:spPr>
        <p:txBody>
          <a:bodyPr wrap="square">
            <a:spAutoFit/>
          </a:bodyPr>
          <a:lstStyle/>
          <a:p>
            <a:r>
              <a:rPr lang="en-US" altLang="zh-CN" dirty="0">
                <a:highlight>
                  <a:srgbClr val="FFFF00"/>
                </a:highlight>
              </a:rPr>
              <a:t>From </a:t>
            </a:r>
            <a:r>
              <a:rPr lang="en-US" altLang="zh-CN" dirty="0"/>
              <a:t>this graph, we are able to </a:t>
            </a:r>
            <a:r>
              <a:rPr lang="en-US" altLang="zh-CN" dirty="0">
                <a:highlight>
                  <a:srgbClr val="FFFF00"/>
                </a:highlight>
              </a:rPr>
              <a:t>observe</a:t>
            </a:r>
            <a:r>
              <a:rPr lang="en-US" altLang="zh-CN" dirty="0"/>
              <a:t> that </a:t>
            </a:r>
            <a:endParaRPr lang="zh-CN" altLang="en-US" dirty="0"/>
          </a:p>
        </p:txBody>
      </p:sp>
      <p:sp>
        <p:nvSpPr>
          <p:cNvPr id="12" name="文本框 11">
            <a:extLst>
              <a:ext uri="{FF2B5EF4-FFF2-40B4-BE49-F238E27FC236}">
                <a16:creationId xmlns:a16="http://schemas.microsoft.com/office/drawing/2014/main" id="{10671C60-E138-4095-AD38-579525ADEA23}"/>
              </a:ext>
            </a:extLst>
          </p:cNvPr>
          <p:cNvSpPr txBox="1"/>
          <p:nvPr/>
        </p:nvSpPr>
        <p:spPr>
          <a:xfrm>
            <a:off x="337878" y="4583419"/>
            <a:ext cx="9982200" cy="369332"/>
          </a:xfrm>
          <a:prstGeom prst="rect">
            <a:avLst/>
          </a:prstGeom>
          <a:noFill/>
        </p:spPr>
        <p:txBody>
          <a:bodyPr wrap="square">
            <a:spAutoFit/>
          </a:bodyPr>
          <a:lstStyle/>
          <a:p>
            <a:r>
              <a:rPr lang="en-US" altLang="zh-CN" dirty="0"/>
              <a:t>Our model gives the </a:t>
            </a:r>
            <a:r>
              <a:rPr lang="en-US" altLang="zh-CN" dirty="0" err="1"/>
              <a:t>predicitons</a:t>
            </a:r>
            <a:r>
              <a:rPr lang="en-US" altLang="zh-CN" dirty="0"/>
              <a:t> of decomposition amount in 122 days, which </a:t>
            </a:r>
            <a:r>
              <a:rPr lang="en-US" altLang="zh-CN" dirty="0">
                <a:highlight>
                  <a:srgbClr val="FFFF00"/>
                </a:highlight>
              </a:rPr>
              <a:t>is shown below</a:t>
            </a:r>
            <a:r>
              <a:rPr lang="en-US" altLang="zh-CN" dirty="0"/>
              <a:t>.</a:t>
            </a:r>
            <a:endParaRPr lang="zh-CN" altLang="en-US" dirty="0"/>
          </a:p>
        </p:txBody>
      </p:sp>
      <p:sp>
        <p:nvSpPr>
          <p:cNvPr id="14" name="文本框 13">
            <a:extLst>
              <a:ext uri="{FF2B5EF4-FFF2-40B4-BE49-F238E27FC236}">
                <a16:creationId xmlns:a16="http://schemas.microsoft.com/office/drawing/2014/main" id="{6C1408B4-7BC9-4006-818C-D9A004DD6A49}"/>
              </a:ext>
            </a:extLst>
          </p:cNvPr>
          <p:cNvSpPr txBox="1"/>
          <p:nvPr/>
        </p:nvSpPr>
        <p:spPr>
          <a:xfrm>
            <a:off x="253999" y="2812202"/>
            <a:ext cx="13919792" cy="369332"/>
          </a:xfrm>
          <a:prstGeom prst="rect">
            <a:avLst/>
          </a:prstGeom>
          <a:noFill/>
        </p:spPr>
        <p:txBody>
          <a:bodyPr wrap="square">
            <a:spAutoFit/>
          </a:bodyPr>
          <a:lstStyle/>
          <a:p>
            <a:r>
              <a:rPr lang="en-US" altLang="zh-CN" dirty="0"/>
              <a:t>Dynamics of the interactions in long-term trends is shown in Figure 19. We can </a:t>
            </a:r>
            <a:r>
              <a:rPr lang="en-US" altLang="zh-CN" dirty="0">
                <a:highlight>
                  <a:srgbClr val="FFFF00"/>
                </a:highlight>
              </a:rPr>
              <a:t>make the following conclusions</a:t>
            </a:r>
            <a:r>
              <a:rPr lang="en-US" altLang="zh-CN" dirty="0"/>
              <a:t>: </a:t>
            </a:r>
            <a:endParaRPr lang="zh-CN" altLang="en-US" dirty="0"/>
          </a:p>
        </p:txBody>
      </p:sp>
      <p:sp>
        <p:nvSpPr>
          <p:cNvPr id="16" name="文本框 15">
            <a:extLst>
              <a:ext uri="{FF2B5EF4-FFF2-40B4-BE49-F238E27FC236}">
                <a16:creationId xmlns:a16="http://schemas.microsoft.com/office/drawing/2014/main" id="{829F1147-3F8C-4B85-B212-038BA1B83714}"/>
              </a:ext>
            </a:extLst>
          </p:cNvPr>
          <p:cNvSpPr txBox="1"/>
          <p:nvPr/>
        </p:nvSpPr>
        <p:spPr>
          <a:xfrm>
            <a:off x="268963" y="3996659"/>
            <a:ext cx="11923037" cy="646331"/>
          </a:xfrm>
          <a:prstGeom prst="rect">
            <a:avLst/>
          </a:prstGeom>
          <a:noFill/>
        </p:spPr>
        <p:txBody>
          <a:bodyPr wrap="square">
            <a:spAutoFit/>
          </a:bodyPr>
          <a:lstStyle/>
          <a:p>
            <a:r>
              <a:rPr lang="en-US" altLang="zh-CN" dirty="0"/>
              <a:t>Short-term and long-term climate trend including temperature and humidity in Columbus </a:t>
            </a:r>
            <a:r>
              <a:rPr lang="en-US" altLang="zh-CN" dirty="0">
                <a:highlight>
                  <a:srgbClr val="FFFF00"/>
                </a:highlight>
              </a:rPr>
              <a:t>are shown in Figure 11 and Figure 12. </a:t>
            </a:r>
            <a:endParaRPr lang="zh-CN" altLang="en-US" dirty="0">
              <a:highlight>
                <a:srgbClr val="FFFF00"/>
              </a:highlight>
            </a:endParaRPr>
          </a:p>
        </p:txBody>
      </p:sp>
      <p:sp>
        <p:nvSpPr>
          <p:cNvPr id="18" name="文本框 17">
            <a:extLst>
              <a:ext uri="{FF2B5EF4-FFF2-40B4-BE49-F238E27FC236}">
                <a16:creationId xmlns:a16="http://schemas.microsoft.com/office/drawing/2014/main" id="{84ADD6B7-C5B3-4727-A95F-357D115B725B}"/>
              </a:ext>
            </a:extLst>
          </p:cNvPr>
          <p:cNvSpPr txBox="1"/>
          <p:nvPr/>
        </p:nvSpPr>
        <p:spPr>
          <a:xfrm>
            <a:off x="253999" y="4987677"/>
            <a:ext cx="11684002" cy="923330"/>
          </a:xfrm>
          <a:prstGeom prst="rect">
            <a:avLst/>
          </a:prstGeom>
          <a:noFill/>
        </p:spPr>
        <p:txBody>
          <a:bodyPr wrap="square">
            <a:spAutoFit/>
          </a:bodyPr>
          <a:lstStyle/>
          <a:p>
            <a:r>
              <a:rPr lang="en-US" altLang="zh-CN" dirty="0">
                <a:highlight>
                  <a:srgbClr val="FFFF00"/>
                </a:highlight>
              </a:rPr>
              <a:t>Figure 8 </a:t>
            </a:r>
            <a:r>
              <a:rPr lang="en-US" altLang="zh-CN" dirty="0"/>
              <a:t>demonstrates the hyphal extension rate of five different species changed by temperature. </a:t>
            </a:r>
            <a:r>
              <a:rPr lang="en-US" altLang="zh-CN" dirty="0">
                <a:highlight>
                  <a:srgbClr val="FFFF00"/>
                </a:highlight>
              </a:rPr>
              <a:t>Figure 9</a:t>
            </a:r>
            <a:r>
              <a:rPr lang="en-US" altLang="zh-CN" dirty="0"/>
              <a:t> shows the hyphal extension rate of five different species changed by water potential. Each Species’ strength and weakness are shown in </a:t>
            </a:r>
            <a:r>
              <a:rPr lang="en-US" altLang="zh-CN" dirty="0">
                <a:highlight>
                  <a:srgbClr val="FFFF00"/>
                </a:highlight>
              </a:rPr>
              <a:t>Figure 10.</a:t>
            </a:r>
            <a:endParaRPr lang="zh-CN" altLang="en-US" dirty="0">
              <a:highlight>
                <a:srgbClr val="FFFF00"/>
              </a:highlight>
            </a:endParaRPr>
          </a:p>
        </p:txBody>
      </p:sp>
      <p:sp>
        <p:nvSpPr>
          <p:cNvPr id="20" name="文本框 19">
            <a:extLst>
              <a:ext uri="{FF2B5EF4-FFF2-40B4-BE49-F238E27FC236}">
                <a16:creationId xmlns:a16="http://schemas.microsoft.com/office/drawing/2014/main" id="{AD47DBEB-9AF4-4237-890F-3BC2F5145C15}"/>
              </a:ext>
            </a:extLst>
          </p:cNvPr>
          <p:cNvSpPr txBox="1"/>
          <p:nvPr/>
        </p:nvSpPr>
        <p:spPr>
          <a:xfrm>
            <a:off x="397934" y="2488072"/>
            <a:ext cx="11794066" cy="369332"/>
          </a:xfrm>
          <a:prstGeom prst="rect">
            <a:avLst/>
          </a:prstGeom>
          <a:noFill/>
        </p:spPr>
        <p:txBody>
          <a:bodyPr wrap="square">
            <a:spAutoFit/>
          </a:bodyPr>
          <a:lstStyle/>
          <a:p>
            <a:r>
              <a:rPr lang="en-US" altLang="zh-CN" dirty="0">
                <a:highlight>
                  <a:srgbClr val="FFFF00"/>
                </a:highlight>
              </a:rPr>
              <a:t>By </a:t>
            </a:r>
            <a:r>
              <a:rPr lang="en-US" altLang="zh-CN" dirty="0" err="1"/>
              <a:t>analyse</a:t>
            </a:r>
            <a:r>
              <a:rPr lang="en-US" altLang="zh-CN" dirty="0"/>
              <a:t> the changing tendency in the </a:t>
            </a:r>
            <a:r>
              <a:rPr lang="en-US" altLang="zh-CN" dirty="0" err="1"/>
              <a:t>gragh</a:t>
            </a:r>
            <a:r>
              <a:rPr lang="en-US" altLang="zh-CN" dirty="0"/>
              <a:t> above, we can derive the following significant </a:t>
            </a:r>
            <a:r>
              <a:rPr lang="en-US" altLang="zh-CN" dirty="0">
                <a:highlight>
                  <a:srgbClr val="FFFF00"/>
                </a:highlight>
              </a:rPr>
              <a:t>conclusions:</a:t>
            </a:r>
            <a:endParaRPr lang="zh-CN" altLang="en-US" dirty="0">
              <a:highlight>
                <a:srgbClr val="FFFF00"/>
              </a:highlight>
            </a:endParaRPr>
          </a:p>
        </p:txBody>
      </p:sp>
      <p:sp>
        <p:nvSpPr>
          <p:cNvPr id="22" name="文本框 21">
            <a:extLst>
              <a:ext uri="{FF2B5EF4-FFF2-40B4-BE49-F238E27FC236}">
                <a16:creationId xmlns:a16="http://schemas.microsoft.com/office/drawing/2014/main" id="{E55F9AE6-630D-4EE4-852F-E62D81DF0FD7}"/>
              </a:ext>
            </a:extLst>
          </p:cNvPr>
          <p:cNvSpPr txBox="1"/>
          <p:nvPr/>
        </p:nvSpPr>
        <p:spPr>
          <a:xfrm>
            <a:off x="149447" y="6061712"/>
            <a:ext cx="12042553" cy="646331"/>
          </a:xfrm>
          <a:prstGeom prst="rect">
            <a:avLst/>
          </a:prstGeom>
          <a:noFill/>
        </p:spPr>
        <p:txBody>
          <a:bodyPr wrap="square">
            <a:spAutoFit/>
          </a:bodyPr>
          <a:lstStyle/>
          <a:p>
            <a:r>
              <a:rPr lang="en-US" altLang="zh-CN" dirty="0">
                <a:highlight>
                  <a:srgbClr val="FFFF00"/>
                </a:highlight>
              </a:rPr>
              <a:t>In the left cube (light green color), </a:t>
            </a:r>
            <a:r>
              <a:rPr lang="en-US" altLang="zh-CN" dirty="0"/>
              <a:t>total species density is high. Consequently, their generative </a:t>
            </a:r>
            <a:r>
              <a:rPr lang="en-US" altLang="zh-CN" dirty="0" err="1"/>
              <a:t>hyphaes</a:t>
            </a:r>
            <a:r>
              <a:rPr lang="en-US" altLang="zh-CN" dirty="0"/>
              <a:t> meet and interact with each other. </a:t>
            </a:r>
            <a:r>
              <a:rPr lang="en-US" altLang="zh-CN" dirty="0">
                <a:highlight>
                  <a:srgbClr val="FFFF00"/>
                </a:highlight>
              </a:rPr>
              <a:t>In the right cube (dark green color), </a:t>
            </a:r>
            <a:r>
              <a:rPr lang="en-US" altLang="zh-CN" dirty="0"/>
              <a:t>there exists no competition as total species density is low. </a:t>
            </a:r>
            <a:endParaRPr lang="zh-CN" altLang="en-US" dirty="0"/>
          </a:p>
        </p:txBody>
      </p:sp>
      <p:sp>
        <p:nvSpPr>
          <p:cNvPr id="24" name="文本框 23">
            <a:extLst>
              <a:ext uri="{FF2B5EF4-FFF2-40B4-BE49-F238E27FC236}">
                <a16:creationId xmlns:a16="http://schemas.microsoft.com/office/drawing/2014/main" id="{6CF3058C-134C-42F6-8544-064ECB0F06B7}"/>
              </a:ext>
            </a:extLst>
          </p:cNvPr>
          <p:cNvSpPr txBox="1"/>
          <p:nvPr/>
        </p:nvSpPr>
        <p:spPr>
          <a:xfrm>
            <a:off x="277922" y="3392488"/>
            <a:ext cx="11785601" cy="646331"/>
          </a:xfrm>
          <a:prstGeom prst="rect">
            <a:avLst/>
          </a:prstGeom>
          <a:noFill/>
        </p:spPr>
        <p:txBody>
          <a:bodyPr wrap="square">
            <a:spAutoFit/>
          </a:bodyPr>
          <a:lstStyle/>
          <a:p>
            <a:r>
              <a:rPr lang="en-US" altLang="zh-CN" dirty="0"/>
              <a:t>The estimation for the decomposition rates, given the growth rate, </a:t>
            </a:r>
            <a:r>
              <a:rPr lang="en-US" altLang="zh-CN" dirty="0">
                <a:highlight>
                  <a:srgbClr val="FFFF00"/>
                </a:highlight>
              </a:rPr>
              <a:t>is shown in Figure 3, </a:t>
            </a:r>
            <a:r>
              <a:rPr lang="en-US" altLang="zh-CN" dirty="0"/>
              <a:t>each triangle represents a fungal isolate.</a:t>
            </a:r>
            <a:endParaRPr lang="zh-CN" altLang="en-US" dirty="0"/>
          </a:p>
        </p:txBody>
      </p:sp>
    </p:spTree>
    <p:extLst>
      <p:ext uri="{BB962C8B-B14F-4D97-AF65-F5344CB8AC3E}">
        <p14:creationId xmlns:p14="http://schemas.microsoft.com/office/powerpoint/2010/main" val="760899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F4695E5-28F7-4BCF-A5A8-C9CF2E6F56E8}"/>
              </a:ext>
            </a:extLst>
          </p:cNvPr>
          <p:cNvPicPr>
            <a:picLocks noChangeAspect="1"/>
          </p:cNvPicPr>
          <p:nvPr/>
        </p:nvPicPr>
        <p:blipFill>
          <a:blip r:embed="rId2"/>
          <a:stretch>
            <a:fillRect/>
          </a:stretch>
        </p:blipFill>
        <p:spPr>
          <a:xfrm>
            <a:off x="2173988" y="0"/>
            <a:ext cx="9502707" cy="6858000"/>
          </a:xfrm>
          <a:prstGeom prst="rect">
            <a:avLst/>
          </a:prstGeom>
        </p:spPr>
      </p:pic>
      <p:sp>
        <p:nvSpPr>
          <p:cNvPr id="3" name="文本框 2">
            <a:extLst>
              <a:ext uri="{FF2B5EF4-FFF2-40B4-BE49-F238E27FC236}">
                <a16:creationId xmlns:a16="http://schemas.microsoft.com/office/drawing/2014/main" id="{91BB0E64-7AA2-4F82-8575-1E3DD7C545A4}"/>
              </a:ext>
            </a:extLst>
          </p:cNvPr>
          <p:cNvSpPr txBox="1"/>
          <p:nvPr/>
        </p:nvSpPr>
        <p:spPr>
          <a:xfrm>
            <a:off x="333153" y="290623"/>
            <a:ext cx="1389321" cy="369332"/>
          </a:xfrm>
          <a:prstGeom prst="rect">
            <a:avLst/>
          </a:prstGeom>
          <a:noFill/>
        </p:spPr>
        <p:txBody>
          <a:bodyPr wrap="square" rtlCol="0">
            <a:spAutoFit/>
          </a:bodyPr>
          <a:lstStyle/>
          <a:p>
            <a:r>
              <a:rPr lang="zh-CN" altLang="en-US" dirty="0"/>
              <a:t>承上启下</a:t>
            </a:r>
          </a:p>
        </p:txBody>
      </p:sp>
      <p:sp>
        <p:nvSpPr>
          <p:cNvPr id="4" name="文本框 3">
            <a:extLst>
              <a:ext uri="{FF2B5EF4-FFF2-40B4-BE49-F238E27FC236}">
                <a16:creationId xmlns:a16="http://schemas.microsoft.com/office/drawing/2014/main" id="{8A6F88CD-0BC4-49BB-AB35-435EA01630A2}"/>
              </a:ext>
            </a:extLst>
          </p:cNvPr>
          <p:cNvSpPr txBox="1"/>
          <p:nvPr/>
        </p:nvSpPr>
        <p:spPr>
          <a:xfrm>
            <a:off x="177209" y="2055628"/>
            <a:ext cx="1828800" cy="369332"/>
          </a:xfrm>
          <a:prstGeom prst="rect">
            <a:avLst/>
          </a:prstGeom>
          <a:noFill/>
        </p:spPr>
        <p:txBody>
          <a:bodyPr wrap="square" rtlCol="0">
            <a:spAutoFit/>
          </a:bodyPr>
          <a:lstStyle/>
          <a:p>
            <a:r>
              <a:rPr lang="zh-CN" altLang="en-US" dirty="0"/>
              <a:t>有意义的结果</a:t>
            </a:r>
          </a:p>
        </p:txBody>
      </p:sp>
      <p:sp>
        <p:nvSpPr>
          <p:cNvPr id="5" name="文本框 4">
            <a:extLst>
              <a:ext uri="{FF2B5EF4-FFF2-40B4-BE49-F238E27FC236}">
                <a16:creationId xmlns:a16="http://schemas.microsoft.com/office/drawing/2014/main" id="{0E48FEEB-5BA3-4046-BAA9-02047CBA8727}"/>
              </a:ext>
            </a:extLst>
          </p:cNvPr>
          <p:cNvSpPr txBox="1"/>
          <p:nvPr/>
        </p:nvSpPr>
        <p:spPr>
          <a:xfrm>
            <a:off x="177209" y="4785618"/>
            <a:ext cx="2232837" cy="923330"/>
          </a:xfrm>
          <a:prstGeom prst="rect">
            <a:avLst/>
          </a:prstGeom>
          <a:noFill/>
        </p:spPr>
        <p:txBody>
          <a:bodyPr wrap="square" rtlCol="0">
            <a:spAutoFit/>
          </a:bodyPr>
          <a:lstStyle/>
          <a:p>
            <a:r>
              <a:rPr lang="zh-CN" altLang="en-US" dirty="0"/>
              <a:t>对结果的分析：</a:t>
            </a:r>
            <a:endParaRPr lang="en-US" altLang="zh-CN" dirty="0"/>
          </a:p>
          <a:p>
            <a:r>
              <a:rPr lang="en-US" altLang="zh-CN" dirty="0"/>
              <a:t>1.</a:t>
            </a:r>
            <a:r>
              <a:rPr lang="zh-CN" altLang="en-US" dirty="0"/>
              <a:t>结果的改进方案</a:t>
            </a:r>
            <a:endParaRPr lang="en-US" altLang="zh-CN" dirty="0"/>
          </a:p>
          <a:p>
            <a:r>
              <a:rPr lang="en-US" altLang="zh-CN" dirty="0"/>
              <a:t>2.</a:t>
            </a:r>
            <a:r>
              <a:rPr lang="zh-CN" altLang="en-US" dirty="0"/>
              <a:t>结果的现实对照</a:t>
            </a:r>
          </a:p>
        </p:txBody>
      </p:sp>
    </p:spTree>
    <p:extLst>
      <p:ext uri="{BB962C8B-B14F-4D97-AF65-F5344CB8AC3E}">
        <p14:creationId xmlns:p14="http://schemas.microsoft.com/office/powerpoint/2010/main" val="1404205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2D1880-CFD0-46A1-98CC-A75CEBB6D5E2}"/>
              </a:ext>
            </a:extLst>
          </p:cNvPr>
          <p:cNvPicPr>
            <a:picLocks noChangeAspect="1"/>
          </p:cNvPicPr>
          <p:nvPr/>
        </p:nvPicPr>
        <p:blipFill>
          <a:blip r:embed="rId2"/>
          <a:stretch>
            <a:fillRect/>
          </a:stretch>
        </p:blipFill>
        <p:spPr>
          <a:xfrm>
            <a:off x="2783458" y="0"/>
            <a:ext cx="6625087" cy="6858000"/>
          </a:xfrm>
          <a:prstGeom prst="rect">
            <a:avLst/>
          </a:prstGeom>
        </p:spPr>
      </p:pic>
    </p:spTree>
    <p:extLst>
      <p:ext uri="{BB962C8B-B14F-4D97-AF65-F5344CB8AC3E}">
        <p14:creationId xmlns:p14="http://schemas.microsoft.com/office/powerpoint/2010/main" val="4162785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A568F4-63D7-4B72-8EAB-69B2BBD1C54B}"/>
              </a:ext>
            </a:extLst>
          </p:cNvPr>
          <p:cNvPicPr>
            <a:picLocks noChangeAspect="1"/>
          </p:cNvPicPr>
          <p:nvPr/>
        </p:nvPicPr>
        <p:blipFill>
          <a:blip r:embed="rId2"/>
          <a:stretch>
            <a:fillRect/>
          </a:stretch>
        </p:blipFill>
        <p:spPr>
          <a:xfrm>
            <a:off x="1170888" y="656838"/>
            <a:ext cx="9850225" cy="5544324"/>
          </a:xfrm>
          <a:prstGeom prst="rect">
            <a:avLst/>
          </a:prstGeom>
        </p:spPr>
      </p:pic>
    </p:spTree>
    <p:extLst>
      <p:ext uri="{BB962C8B-B14F-4D97-AF65-F5344CB8AC3E}">
        <p14:creationId xmlns:p14="http://schemas.microsoft.com/office/powerpoint/2010/main" val="1938232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2D1D087-8292-4448-9BD4-41B097A88E2B}"/>
              </a:ext>
            </a:extLst>
          </p:cNvPr>
          <p:cNvPicPr>
            <a:picLocks noChangeAspect="1"/>
          </p:cNvPicPr>
          <p:nvPr/>
        </p:nvPicPr>
        <p:blipFill>
          <a:blip r:embed="rId2"/>
          <a:stretch>
            <a:fillRect/>
          </a:stretch>
        </p:blipFill>
        <p:spPr>
          <a:xfrm>
            <a:off x="3936887" y="0"/>
            <a:ext cx="7819882" cy="6858000"/>
          </a:xfrm>
          <a:prstGeom prst="rect">
            <a:avLst/>
          </a:prstGeom>
        </p:spPr>
      </p:pic>
      <p:sp>
        <p:nvSpPr>
          <p:cNvPr id="4" name="文本框 3">
            <a:extLst>
              <a:ext uri="{FF2B5EF4-FFF2-40B4-BE49-F238E27FC236}">
                <a16:creationId xmlns:a16="http://schemas.microsoft.com/office/drawing/2014/main" id="{1600E296-0D4B-49BF-97D8-DAB6B0F2F174}"/>
              </a:ext>
            </a:extLst>
          </p:cNvPr>
          <p:cNvSpPr txBox="1"/>
          <p:nvPr/>
        </p:nvSpPr>
        <p:spPr>
          <a:xfrm>
            <a:off x="435231" y="2239926"/>
            <a:ext cx="2322146" cy="3785652"/>
          </a:xfrm>
          <a:prstGeom prst="rect">
            <a:avLst/>
          </a:prstGeom>
          <a:noFill/>
        </p:spPr>
        <p:txBody>
          <a:bodyPr wrap="square" rtlCol="0">
            <a:spAutoFit/>
          </a:bodyPr>
          <a:lstStyle/>
          <a:p>
            <a:r>
              <a:rPr lang="zh-CN" altLang="en-US" sz="2400" dirty="0"/>
              <a:t>亮点</a:t>
            </a:r>
            <a:r>
              <a:rPr lang="en-US" altLang="zh-CN" sz="2400" dirty="0"/>
              <a:t>5</a:t>
            </a:r>
            <a:r>
              <a:rPr lang="zh-CN" altLang="en-US" sz="2400" dirty="0"/>
              <a:t>：</a:t>
            </a:r>
            <a:endParaRPr lang="en-US" altLang="zh-CN" sz="2400" dirty="0"/>
          </a:p>
          <a:p>
            <a:r>
              <a:rPr lang="zh-CN" altLang="en-US" sz="2400" dirty="0"/>
              <a:t>对不同环境下数据的验证分析，</a:t>
            </a:r>
            <a:endParaRPr lang="en-US" altLang="zh-CN" sz="2400" dirty="0"/>
          </a:p>
          <a:p>
            <a:r>
              <a:rPr lang="zh-CN" altLang="en-US" sz="2400" dirty="0"/>
              <a:t>相比上一篇文章只做了同一环境中多样性分析，这篇文章还对不同环境对多样性的要求做出了量化的分析</a:t>
            </a:r>
          </a:p>
        </p:txBody>
      </p:sp>
    </p:spTree>
    <p:extLst>
      <p:ext uri="{BB962C8B-B14F-4D97-AF65-F5344CB8AC3E}">
        <p14:creationId xmlns:p14="http://schemas.microsoft.com/office/powerpoint/2010/main" val="1578322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E7F636-B6F2-44B2-B027-3A8DCF2E7AB8}"/>
              </a:ext>
            </a:extLst>
          </p:cNvPr>
          <p:cNvSpPr txBox="1"/>
          <p:nvPr/>
        </p:nvSpPr>
        <p:spPr>
          <a:xfrm>
            <a:off x="489098" y="666307"/>
            <a:ext cx="2091070" cy="369332"/>
          </a:xfrm>
          <a:prstGeom prst="rect">
            <a:avLst/>
          </a:prstGeom>
          <a:noFill/>
        </p:spPr>
        <p:txBody>
          <a:bodyPr wrap="square" rtlCol="0">
            <a:spAutoFit/>
          </a:bodyPr>
          <a:lstStyle/>
          <a:p>
            <a:r>
              <a:rPr lang="zh-CN" altLang="en-US" dirty="0"/>
              <a:t>模型鲁棒性分析</a:t>
            </a:r>
          </a:p>
        </p:txBody>
      </p:sp>
      <p:pic>
        <p:nvPicPr>
          <p:cNvPr id="4" name="图片 3">
            <a:extLst>
              <a:ext uri="{FF2B5EF4-FFF2-40B4-BE49-F238E27FC236}">
                <a16:creationId xmlns:a16="http://schemas.microsoft.com/office/drawing/2014/main" id="{9CA5B0B7-49FE-40EC-9F94-BD65C28962F0}"/>
              </a:ext>
            </a:extLst>
          </p:cNvPr>
          <p:cNvPicPr>
            <a:picLocks noChangeAspect="1"/>
          </p:cNvPicPr>
          <p:nvPr/>
        </p:nvPicPr>
        <p:blipFill>
          <a:blip r:embed="rId2"/>
          <a:stretch>
            <a:fillRect/>
          </a:stretch>
        </p:blipFill>
        <p:spPr>
          <a:xfrm>
            <a:off x="2475101" y="-23037"/>
            <a:ext cx="8205815" cy="6858000"/>
          </a:xfrm>
          <a:prstGeom prst="rect">
            <a:avLst/>
          </a:prstGeom>
        </p:spPr>
      </p:pic>
      <p:cxnSp>
        <p:nvCxnSpPr>
          <p:cNvPr id="6" name="直接连接符 5">
            <a:extLst>
              <a:ext uri="{FF2B5EF4-FFF2-40B4-BE49-F238E27FC236}">
                <a16:creationId xmlns:a16="http://schemas.microsoft.com/office/drawing/2014/main" id="{952C39B2-A084-4AAC-94DD-0EB6F5FA493E}"/>
              </a:ext>
            </a:extLst>
          </p:cNvPr>
          <p:cNvCxnSpPr/>
          <p:nvPr/>
        </p:nvCxnSpPr>
        <p:spPr>
          <a:xfrm>
            <a:off x="5642346" y="5876260"/>
            <a:ext cx="241713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F0304D5C-2CFC-45CE-B561-9655EE0C07EB}"/>
              </a:ext>
            </a:extLst>
          </p:cNvPr>
          <p:cNvPicPr>
            <a:picLocks noChangeAspect="1"/>
          </p:cNvPicPr>
          <p:nvPr/>
        </p:nvPicPr>
        <p:blipFill>
          <a:blip r:embed="rId3"/>
          <a:stretch>
            <a:fillRect/>
          </a:stretch>
        </p:blipFill>
        <p:spPr>
          <a:xfrm>
            <a:off x="319368" y="2226485"/>
            <a:ext cx="3543795" cy="562053"/>
          </a:xfrm>
          <a:prstGeom prst="rect">
            <a:avLst/>
          </a:prstGeom>
        </p:spPr>
      </p:pic>
    </p:spTree>
    <p:extLst>
      <p:ext uri="{BB962C8B-B14F-4D97-AF65-F5344CB8AC3E}">
        <p14:creationId xmlns:p14="http://schemas.microsoft.com/office/powerpoint/2010/main" val="1733808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538E148-4BF7-403E-9D30-17E84A36ACD0}"/>
              </a:ext>
            </a:extLst>
          </p:cNvPr>
          <p:cNvSpPr txBox="1"/>
          <p:nvPr/>
        </p:nvSpPr>
        <p:spPr>
          <a:xfrm>
            <a:off x="1169581" y="609602"/>
            <a:ext cx="10065488" cy="4524315"/>
          </a:xfrm>
          <a:prstGeom prst="rect">
            <a:avLst/>
          </a:prstGeom>
          <a:noFill/>
        </p:spPr>
        <p:txBody>
          <a:bodyPr wrap="square">
            <a:spAutoFit/>
          </a:bodyPr>
          <a:lstStyle/>
          <a:p>
            <a:pPr marL="285750" indent="-285750">
              <a:buFont typeface="Arial" panose="020B0604020202020204" pitchFamily="34" charset="0"/>
              <a:buChar char="•"/>
            </a:pPr>
            <a:r>
              <a:rPr lang="zh-CN" altLang="en-US" dirty="0"/>
              <a:t>   </a:t>
            </a:r>
            <a:r>
              <a:rPr lang="zh-CN" altLang="en-US" b="1" dirty="0"/>
              <a:t>Strong Universality</a:t>
            </a:r>
            <a:r>
              <a:rPr lang="zh-CN" altLang="en-US" dirty="0"/>
              <a:t>. Our model is mainly based on a classical Gause’s model, which</a:t>
            </a:r>
          </a:p>
          <a:p>
            <a:pPr lvl="1"/>
            <a:r>
              <a:rPr lang="zh-CN" altLang="en-US" dirty="0"/>
              <a:t>is used to revealing how species have interactions with each other, particularly for</a:t>
            </a:r>
          </a:p>
          <a:p>
            <a:pPr lvl="1"/>
            <a:r>
              <a:rPr lang="zh-CN" altLang="en-US" dirty="0"/>
              <a:t>micro-organism like fungi. Indeed, we can also apply this to some associated pre-</a:t>
            </a:r>
          </a:p>
          <a:p>
            <a:pPr lvl="1"/>
            <a:r>
              <a:rPr lang="zh-CN" altLang="en-US" dirty="0"/>
              <a:t>diction, like the proliferation, competition as well as reciprocal of different species.</a:t>
            </a:r>
          </a:p>
          <a:p>
            <a:pPr lvl="1"/>
            <a:r>
              <a:rPr lang="zh-CN" altLang="en-US" dirty="0"/>
              <a:t>Namely , once we obtain the initial data as well as all personal features, environmental</a:t>
            </a:r>
          </a:p>
          <a:p>
            <a:pPr lvl="1"/>
            <a:r>
              <a:rPr lang="zh-CN" altLang="en-US" dirty="0"/>
              <a:t>parameters, and how they evolve in the future, a reasonable and robust prediction will</a:t>
            </a:r>
          </a:p>
          <a:p>
            <a:pPr lvl="1"/>
            <a:r>
              <a:rPr lang="zh-CN" altLang="en-US" dirty="0"/>
              <a:t>be presented.</a:t>
            </a:r>
            <a:endParaRPr lang="en-US" altLang="zh-CN" dirty="0"/>
          </a:p>
          <a:p>
            <a:pPr lvl="1"/>
            <a:endParaRPr lang="en-US" altLang="zh-CN" dirty="0"/>
          </a:p>
          <a:p>
            <a:pPr marL="285750" indent="-285750">
              <a:buFont typeface="Arial" panose="020B0604020202020204" pitchFamily="34" charset="0"/>
              <a:buChar char="•"/>
            </a:pPr>
            <a:r>
              <a:rPr lang="en-US" altLang="zh-CN" dirty="0"/>
              <a:t>   </a:t>
            </a:r>
            <a:r>
              <a:rPr lang="en-US" altLang="zh-CN" b="1" dirty="0"/>
              <a:t>Precise Interpretability</a:t>
            </a:r>
            <a:r>
              <a:rPr lang="en-US" altLang="zh-CN" dirty="0"/>
              <a:t>. The result reveals that our model performs well since it is</a:t>
            </a:r>
          </a:p>
          <a:p>
            <a:pPr lvl="1"/>
            <a:r>
              <a:rPr lang="en-US" altLang="zh-CN" dirty="0"/>
              <a:t>consistent with our common sense and biological explanation. Moreover, results of</a:t>
            </a:r>
          </a:p>
          <a:p>
            <a:pPr lvl="1"/>
            <a:r>
              <a:rPr lang="en-US" altLang="zh-CN" dirty="0"/>
              <a:t>some academic articles in micro-organism field can also vindicate the predicted con-</a:t>
            </a:r>
          </a:p>
          <a:p>
            <a:pPr lvl="1"/>
            <a:r>
              <a:rPr lang="en-US" altLang="zh-CN" dirty="0" err="1"/>
              <a:t>clusion</a:t>
            </a:r>
            <a:r>
              <a:rPr lang="en-US" altLang="zh-CN" dirty="0"/>
              <a:t> wherever those fungi species live.</a:t>
            </a:r>
          </a:p>
          <a:p>
            <a:pPr lvl="1"/>
            <a:endParaRPr lang="en-US" altLang="zh-CN" dirty="0"/>
          </a:p>
          <a:p>
            <a:pPr marL="285750" indent="-285750">
              <a:buFont typeface="Arial" panose="020B0604020202020204" pitchFamily="34" charset="0"/>
              <a:buChar char="•"/>
            </a:pPr>
            <a:r>
              <a:rPr lang="en-US" altLang="zh-CN" dirty="0"/>
              <a:t>   </a:t>
            </a:r>
            <a:r>
              <a:rPr lang="en-US" altLang="zh-CN" b="1" dirty="0"/>
              <a:t>High Accuracy</a:t>
            </a:r>
            <a:r>
              <a:rPr lang="en-US" altLang="zh-CN" dirty="0"/>
              <a:t>. Since fungi’s competition will be quite sensitive to outside </a:t>
            </a:r>
            <a:r>
              <a:rPr lang="en-US" altLang="zh-CN" dirty="0" err="1"/>
              <a:t>circum</a:t>
            </a:r>
            <a:endParaRPr lang="en-US" altLang="zh-CN" dirty="0"/>
          </a:p>
          <a:p>
            <a:pPr lvl="1"/>
            <a:r>
              <a:rPr lang="en-US" altLang="zh-CN" dirty="0"/>
              <a:t>stance, especially for fluctuation of timely temperature and moisture, our model can</a:t>
            </a:r>
          </a:p>
          <a:p>
            <a:pPr lvl="1"/>
            <a:r>
              <a:rPr lang="en-US" altLang="zh-CN" dirty="0"/>
              <a:t>accomplish this sensitivity which can be rapidly reflected on predicted result.</a:t>
            </a:r>
            <a:endParaRPr lang="zh-CN" altLang="en-US" dirty="0"/>
          </a:p>
        </p:txBody>
      </p:sp>
    </p:spTree>
    <p:extLst>
      <p:ext uri="{BB962C8B-B14F-4D97-AF65-F5344CB8AC3E}">
        <p14:creationId xmlns:p14="http://schemas.microsoft.com/office/powerpoint/2010/main" val="25445200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E50340-4E47-4526-B8EF-6FB47F53BA2C}"/>
              </a:ext>
            </a:extLst>
          </p:cNvPr>
          <p:cNvPicPr>
            <a:picLocks noChangeAspect="1"/>
          </p:cNvPicPr>
          <p:nvPr/>
        </p:nvPicPr>
        <p:blipFill>
          <a:blip r:embed="rId2"/>
          <a:stretch>
            <a:fillRect/>
          </a:stretch>
        </p:blipFill>
        <p:spPr>
          <a:xfrm>
            <a:off x="1276083" y="1399144"/>
            <a:ext cx="9859751" cy="3648584"/>
          </a:xfrm>
          <a:prstGeom prst="rect">
            <a:avLst/>
          </a:prstGeom>
        </p:spPr>
      </p:pic>
    </p:spTree>
    <p:extLst>
      <p:ext uri="{BB962C8B-B14F-4D97-AF65-F5344CB8AC3E}">
        <p14:creationId xmlns:p14="http://schemas.microsoft.com/office/powerpoint/2010/main" val="3055865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E6CFE4-6CA4-40FC-9684-991C22461A96}"/>
              </a:ext>
            </a:extLst>
          </p:cNvPr>
          <p:cNvPicPr>
            <a:picLocks noChangeAspect="1"/>
          </p:cNvPicPr>
          <p:nvPr/>
        </p:nvPicPr>
        <p:blipFill>
          <a:blip r:embed="rId2"/>
          <a:stretch>
            <a:fillRect/>
          </a:stretch>
        </p:blipFill>
        <p:spPr>
          <a:xfrm>
            <a:off x="335069" y="0"/>
            <a:ext cx="7440752" cy="6858000"/>
          </a:xfrm>
          <a:prstGeom prst="rect">
            <a:avLst/>
          </a:prstGeom>
        </p:spPr>
      </p:pic>
      <p:sp>
        <p:nvSpPr>
          <p:cNvPr id="4" name="文本框 3">
            <a:extLst>
              <a:ext uri="{FF2B5EF4-FFF2-40B4-BE49-F238E27FC236}">
                <a16:creationId xmlns:a16="http://schemas.microsoft.com/office/drawing/2014/main" id="{75805A70-F2E2-4629-B99E-9AEA27777587}"/>
              </a:ext>
            </a:extLst>
          </p:cNvPr>
          <p:cNvSpPr txBox="1"/>
          <p:nvPr/>
        </p:nvSpPr>
        <p:spPr>
          <a:xfrm>
            <a:off x="7400436" y="3253341"/>
            <a:ext cx="4570482" cy="646331"/>
          </a:xfrm>
          <a:prstGeom prst="rect">
            <a:avLst/>
          </a:prstGeom>
          <a:noFill/>
        </p:spPr>
        <p:txBody>
          <a:bodyPr wrap="none" rtlCol="0">
            <a:spAutoFit/>
          </a:bodyPr>
          <a:lstStyle/>
          <a:p>
            <a:r>
              <a:rPr lang="zh-CN" altLang="en-US" dirty="0"/>
              <a:t>前五点对原题目的换一种表述，最后一点是</a:t>
            </a:r>
            <a:endParaRPr lang="en-US" altLang="zh-CN" dirty="0"/>
          </a:p>
          <a:p>
            <a:r>
              <a:rPr lang="zh-CN" altLang="en-US" dirty="0"/>
              <a:t>把要写</a:t>
            </a:r>
            <a:r>
              <a:rPr lang="en-US" altLang="zh-CN" dirty="0"/>
              <a:t>article</a:t>
            </a:r>
            <a:r>
              <a:rPr lang="zh-CN" altLang="en-US" dirty="0"/>
              <a:t>这件事说成一个任务</a:t>
            </a:r>
          </a:p>
        </p:txBody>
      </p:sp>
      <p:pic>
        <p:nvPicPr>
          <p:cNvPr id="6" name="图片 5">
            <a:extLst>
              <a:ext uri="{FF2B5EF4-FFF2-40B4-BE49-F238E27FC236}">
                <a16:creationId xmlns:a16="http://schemas.microsoft.com/office/drawing/2014/main" id="{AFB57E50-C669-4E31-A085-9D511CA11D91}"/>
              </a:ext>
            </a:extLst>
          </p:cNvPr>
          <p:cNvPicPr>
            <a:picLocks noChangeAspect="1"/>
          </p:cNvPicPr>
          <p:nvPr/>
        </p:nvPicPr>
        <p:blipFill>
          <a:blip r:embed="rId3"/>
          <a:stretch>
            <a:fillRect/>
          </a:stretch>
        </p:blipFill>
        <p:spPr>
          <a:xfrm>
            <a:off x="7400436" y="745484"/>
            <a:ext cx="4725060" cy="881186"/>
          </a:xfrm>
          <a:prstGeom prst="rect">
            <a:avLst/>
          </a:prstGeom>
        </p:spPr>
      </p:pic>
      <p:sp>
        <p:nvSpPr>
          <p:cNvPr id="8" name="文本框 7">
            <a:extLst>
              <a:ext uri="{FF2B5EF4-FFF2-40B4-BE49-F238E27FC236}">
                <a16:creationId xmlns:a16="http://schemas.microsoft.com/office/drawing/2014/main" id="{8EF4BABD-64E9-4BB6-B18B-B41A09432A74}"/>
              </a:ext>
            </a:extLst>
          </p:cNvPr>
          <p:cNvSpPr txBox="1"/>
          <p:nvPr/>
        </p:nvSpPr>
        <p:spPr>
          <a:xfrm>
            <a:off x="7947402" y="1793675"/>
            <a:ext cx="3631131" cy="646331"/>
          </a:xfrm>
          <a:prstGeom prst="rect">
            <a:avLst/>
          </a:prstGeom>
          <a:noFill/>
        </p:spPr>
        <p:txBody>
          <a:bodyPr wrap="square">
            <a:spAutoFit/>
          </a:bodyPr>
          <a:lstStyle/>
          <a:p>
            <a:r>
              <a:rPr lang="zh-CN" altLang="en-US" dirty="0"/>
              <a:t>Therefore, fungi play an important role in material transformation [3].</a:t>
            </a:r>
          </a:p>
        </p:txBody>
      </p:sp>
    </p:spTree>
    <p:extLst>
      <p:ext uri="{BB962C8B-B14F-4D97-AF65-F5344CB8AC3E}">
        <p14:creationId xmlns:p14="http://schemas.microsoft.com/office/powerpoint/2010/main" val="747323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4FBAB8-A650-4DFD-8CD1-7E29014E61CB}"/>
              </a:ext>
            </a:extLst>
          </p:cNvPr>
          <p:cNvPicPr>
            <a:picLocks noChangeAspect="1"/>
          </p:cNvPicPr>
          <p:nvPr/>
        </p:nvPicPr>
        <p:blipFill>
          <a:blip r:embed="rId2"/>
          <a:stretch>
            <a:fillRect/>
          </a:stretch>
        </p:blipFill>
        <p:spPr>
          <a:xfrm>
            <a:off x="584156" y="155944"/>
            <a:ext cx="5106316" cy="6665544"/>
          </a:xfrm>
          <a:prstGeom prst="rect">
            <a:avLst/>
          </a:prstGeom>
        </p:spPr>
      </p:pic>
      <p:pic>
        <p:nvPicPr>
          <p:cNvPr id="5" name="图片 4">
            <a:extLst>
              <a:ext uri="{FF2B5EF4-FFF2-40B4-BE49-F238E27FC236}">
                <a16:creationId xmlns:a16="http://schemas.microsoft.com/office/drawing/2014/main" id="{3604639B-5FFC-4B5F-95FB-13CF5BCA0D4F}"/>
              </a:ext>
            </a:extLst>
          </p:cNvPr>
          <p:cNvPicPr>
            <a:picLocks noChangeAspect="1"/>
          </p:cNvPicPr>
          <p:nvPr/>
        </p:nvPicPr>
        <p:blipFill>
          <a:blip r:embed="rId3"/>
          <a:stretch>
            <a:fillRect/>
          </a:stretch>
        </p:blipFill>
        <p:spPr>
          <a:xfrm>
            <a:off x="6875745" y="-36512"/>
            <a:ext cx="4732099" cy="6858000"/>
          </a:xfrm>
          <a:prstGeom prst="rect">
            <a:avLst/>
          </a:prstGeom>
        </p:spPr>
      </p:pic>
    </p:spTree>
    <p:extLst>
      <p:ext uri="{BB962C8B-B14F-4D97-AF65-F5344CB8AC3E}">
        <p14:creationId xmlns:p14="http://schemas.microsoft.com/office/powerpoint/2010/main" val="10805776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937D95-3DF6-460A-B4F0-43A82F0074F6}"/>
              </a:ext>
            </a:extLst>
          </p:cNvPr>
          <p:cNvPicPr>
            <a:picLocks noChangeAspect="1"/>
          </p:cNvPicPr>
          <p:nvPr/>
        </p:nvPicPr>
        <p:blipFill>
          <a:blip r:embed="rId2"/>
          <a:stretch>
            <a:fillRect/>
          </a:stretch>
        </p:blipFill>
        <p:spPr>
          <a:xfrm>
            <a:off x="1055272" y="0"/>
            <a:ext cx="10081456" cy="6858000"/>
          </a:xfrm>
          <a:prstGeom prst="rect">
            <a:avLst/>
          </a:prstGeom>
        </p:spPr>
      </p:pic>
    </p:spTree>
    <p:extLst>
      <p:ext uri="{BB962C8B-B14F-4D97-AF65-F5344CB8AC3E}">
        <p14:creationId xmlns:p14="http://schemas.microsoft.com/office/powerpoint/2010/main" val="3512554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66833D9-90BC-45E7-BDF2-364F8FF30096}"/>
              </a:ext>
            </a:extLst>
          </p:cNvPr>
          <p:cNvSpPr txBox="1"/>
          <p:nvPr/>
        </p:nvSpPr>
        <p:spPr>
          <a:xfrm>
            <a:off x="567069" y="262270"/>
            <a:ext cx="8024037" cy="707886"/>
          </a:xfrm>
          <a:prstGeom prst="rect">
            <a:avLst/>
          </a:prstGeom>
          <a:noFill/>
        </p:spPr>
        <p:txBody>
          <a:bodyPr wrap="square" rtlCol="0">
            <a:spAutoFit/>
          </a:bodyPr>
          <a:lstStyle/>
          <a:p>
            <a:r>
              <a:rPr lang="zh-CN" altLang="en-US" sz="2000" dirty="0"/>
              <a:t>亮点</a:t>
            </a:r>
            <a:r>
              <a:rPr lang="en-US" altLang="zh-CN" sz="2000" dirty="0"/>
              <a:t>1</a:t>
            </a:r>
            <a:r>
              <a:rPr lang="zh-CN" altLang="en-US" sz="2000" dirty="0"/>
              <a:t>：</a:t>
            </a:r>
            <a:endParaRPr lang="en-US" altLang="zh-CN" sz="2000" dirty="0"/>
          </a:p>
          <a:p>
            <a:r>
              <a:rPr lang="zh-CN" altLang="en-US" sz="2000" dirty="0"/>
              <a:t>给自己的模型起了个厉害的名字，厉害的感觉</a:t>
            </a:r>
            <a:endParaRPr lang="en-US" altLang="zh-CN" sz="2000" dirty="0"/>
          </a:p>
        </p:txBody>
      </p:sp>
      <p:sp>
        <p:nvSpPr>
          <p:cNvPr id="8" name="文本框 7">
            <a:extLst>
              <a:ext uri="{FF2B5EF4-FFF2-40B4-BE49-F238E27FC236}">
                <a16:creationId xmlns:a16="http://schemas.microsoft.com/office/drawing/2014/main" id="{C446ABC9-82C1-4D45-A3AA-7EF3175864E5}"/>
              </a:ext>
            </a:extLst>
          </p:cNvPr>
          <p:cNvSpPr txBox="1"/>
          <p:nvPr/>
        </p:nvSpPr>
        <p:spPr>
          <a:xfrm>
            <a:off x="567069" y="1040339"/>
            <a:ext cx="6334248" cy="707886"/>
          </a:xfrm>
          <a:prstGeom prst="rect">
            <a:avLst/>
          </a:prstGeom>
          <a:noFill/>
        </p:spPr>
        <p:txBody>
          <a:bodyPr wrap="square" rtlCol="0">
            <a:spAutoFit/>
          </a:bodyPr>
          <a:lstStyle/>
          <a:p>
            <a:r>
              <a:rPr lang="zh-CN" altLang="en-US" sz="2000" dirty="0"/>
              <a:t>亮点</a:t>
            </a:r>
            <a:r>
              <a:rPr lang="en-US" altLang="zh-CN" sz="2000" dirty="0"/>
              <a:t>2</a:t>
            </a:r>
            <a:r>
              <a:rPr lang="zh-CN" altLang="en-US" sz="2000" dirty="0"/>
              <a:t>：</a:t>
            </a:r>
            <a:endParaRPr lang="en-US" altLang="zh-CN" sz="2000" dirty="0"/>
          </a:p>
          <a:p>
            <a:r>
              <a:rPr lang="zh-CN" altLang="en-US" sz="2000" dirty="0"/>
              <a:t>数据来源相对可靠，由原材料论文中的数据获得，</a:t>
            </a:r>
            <a:endParaRPr lang="en-US" altLang="zh-CN" sz="2000" dirty="0"/>
          </a:p>
        </p:txBody>
      </p:sp>
      <p:sp>
        <p:nvSpPr>
          <p:cNvPr id="9" name="文本框 8">
            <a:extLst>
              <a:ext uri="{FF2B5EF4-FFF2-40B4-BE49-F238E27FC236}">
                <a16:creationId xmlns:a16="http://schemas.microsoft.com/office/drawing/2014/main" id="{5C3AC9D8-6F55-4520-8EE6-9EDF6CB28112}"/>
              </a:ext>
            </a:extLst>
          </p:cNvPr>
          <p:cNvSpPr txBox="1"/>
          <p:nvPr/>
        </p:nvSpPr>
        <p:spPr>
          <a:xfrm>
            <a:off x="567068" y="1818408"/>
            <a:ext cx="2700670" cy="707886"/>
          </a:xfrm>
          <a:prstGeom prst="rect">
            <a:avLst/>
          </a:prstGeom>
          <a:noFill/>
        </p:spPr>
        <p:txBody>
          <a:bodyPr wrap="square" rtlCol="0">
            <a:spAutoFit/>
          </a:bodyPr>
          <a:lstStyle/>
          <a:p>
            <a:r>
              <a:rPr lang="zh-CN" altLang="en-US" sz="2000" dirty="0"/>
              <a:t>亮点</a:t>
            </a:r>
            <a:r>
              <a:rPr lang="en-US" altLang="zh-CN" sz="2000" dirty="0"/>
              <a:t>3</a:t>
            </a:r>
            <a:r>
              <a:rPr lang="zh-CN" altLang="en-US" sz="2000" dirty="0"/>
              <a:t>：</a:t>
            </a:r>
            <a:endParaRPr lang="en-US" altLang="zh-CN" sz="2000" dirty="0"/>
          </a:p>
          <a:p>
            <a:r>
              <a:rPr lang="zh-CN" altLang="en-US" sz="2000" dirty="0"/>
              <a:t>图片丰富</a:t>
            </a:r>
          </a:p>
        </p:txBody>
      </p:sp>
      <p:sp>
        <p:nvSpPr>
          <p:cNvPr id="10" name="文本框 9">
            <a:extLst>
              <a:ext uri="{FF2B5EF4-FFF2-40B4-BE49-F238E27FC236}">
                <a16:creationId xmlns:a16="http://schemas.microsoft.com/office/drawing/2014/main" id="{C2E81F9B-DFD8-4F23-935A-F364644186D0}"/>
              </a:ext>
            </a:extLst>
          </p:cNvPr>
          <p:cNvSpPr txBox="1"/>
          <p:nvPr/>
        </p:nvSpPr>
        <p:spPr>
          <a:xfrm>
            <a:off x="567068" y="2596477"/>
            <a:ext cx="3073598" cy="707886"/>
          </a:xfrm>
          <a:prstGeom prst="rect">
            <a:avLst/>
          </a:prstGeom>
          <a:noFill/>
        </p:spPr>
        <p:txBody>
          <a:bodyPr wrap="square" rtlCol="0">
            <a:spAutoFit/>
          </a:bodyPr>
          <a:lstStyle/>
          <a:p>
            <a:r>
              <a:rPr lang="zh-CN" altLang="en-US" sz="2000" dirty="0"/>
              <a:t>亮点</a:t>
            </a:r>
            <a:r>
              <a:rPr lang="en-US" altLang="zh-CN" sz="2000" dirty="0"/>
              <a:t>4</a:t>
            </a:r>
            <a:r>
              <a:rPr lang="zh-CN" altLang="en-US" sz="2000" dirty="0"/>
              <a:t>：</a:t>
            </a:r>
            <a:endParaRPr lang="en-US" altLang="zh-CN" sz="2000" dirty="0"/>
          </a:p>
          <a:p>
            <a:r>
              <a:rPr lang="zh-CN" altLang="en-US" sz="2000" dirty="0"/>
              <a:t>表达水准高</a:t>
            </a:r>
          </a:p>
        </p:txBody>
      </p:sp>
      <p:sp>
        <p:nvSpPr>
          <p:cNvPr id="11" name="文本框 10">
            <a:extLst>
              <a:ext uri="{FF2B5EF4-FFF2-40B4-BE49-F238E27FC236}">
                <a16:creationId xmlns:a16="http://schemas.microsoft.com/office/drawing/2014/main" id="{823DABB1-BA3A-4785-BB51-0B3ACECB2C70}"/>
              </a:ext>
            </a:extLst>
          </p:cNvPr>
          <p:cNvSpPr txBox="1"/>
          <p:nvPr/>
        </p:nvSpPr>
        <p:spPr>
          <a:xfrm>
            <a:off x="567068" y="3374546"/>
            <a:ext cx="11878931" cy="1015663"/>
          </a:xfrm>
          <a:prstGeom prst="rect">
            <a:avLst/>
          </a:prstGeom>
          <a:noFill/>
        </p:spPr>
        <p:txBody>
          <a:bodyPr wrap="square" rtlCol="0">
            <a:spAutoFit/>
          </a:bodyPr>
          <a:lstStyle/>
          <a:p>
            <a:r>
              <a:rPr lang="zh-CN" altLang="en-US" sz="2000" dirty="0"/>
              <a:t>亮点</a:t>
            </a:r>
            <a:r>
              <a:rPr lang="en-US" altLang="zh-CN" sz="2000" dirty="0"/>
              <a:t>5</a:t>
            </a:r>
            <a:r>
              <a:rPr lang="zh-CN" altLang="en-US" sz="2000" dirty="0"/>
              <a:t>：</a:t>
            </a:r>
            <a:endParaRPr lang="en-US" altLang="zh-CN" sz="2000" dirty="0"/>
          </a:p>
          <a:p>
            <a:r>
              <a:rPr lang="zh-CN" altLang="en-US" sz="2000" dirty="0"/>
              <a:t>对不同环境下数据的验证分析，</a:t>
            </a:r>
            <a:endParaRPr lang="en-US" altLang="zh-CN" sz="2000" dirty="0"/>
          </a:p>
          <a:p>
            <a:r>
              <a:rPr lang="zh-CN" altLang="en-US" sz="2000" dirty="0"/>
              <a:t>相比上一篇文章只做了同一环境中多样性分析，这篇文章还对不同环境对多样性的要求做出了量化的分析</a:t>
            </a:r>
          </a:p>
        </p:txBody>
      </p:sp>
      <p:sp>
        <p:nvSpPr>
          <p:cNvPr id="12" name="文本框 11">
            <a:extLst>
              <a:ext uri="{FF2B5EF4-FFF2-40B4-BE49-F238E27FC236}">
                <a16:creationId xmlns:a16="http://schemas.microsoft.com/office/drawing/2014/main" id="{C001C581-1B1C-4735-A18C-1E5EAD228A77}"/>
              </a:ext>
            </a:extLst>
          </p:cNvPr>
          <p:cNvSpPr txBox="1"/>
          <p:nvPr/>
        </p:nvSpPr>
        <p:spPr>
          <a:xfrm>
            <a:off x="567068" y="4673600"/>
            <a:ext cx="9110133" cy="1600438"/>
          </a:xfrm>
          <a:prstGeom prst="rect">
            <a:avLst/>
          </a:prstGeom>
          <a:noFill/>
        </p:spPr>
        <p:txBody>
          <a:bodyPr wrap="square" rtlCol="0">
            <a:spAutoFit/>
          </a:bodyPr>
          <a:lstStyle/>
          <a:p>
            <a:pPr algn="just"/>
            <a:r>
              <a:rPr lang="zh-CN" altLang="en-US" sz="2000" dirty="0"/>
              <a:t>缺点：</a:t>
            </a:r>
            <a:endParaRPr lang="en-US" altLang="zh-CN" sz="2000" dirty="0"/>
          </a:p>
          <a:p>
            <a:pPr algn="just"/>
            <a:r>
              <a:rPr lang="zh-CN" altLang="en-US" sz="2000" dirty="0"/>
              <a:t>模型较为简陋，得到的过程不如上一篇富有逻辑性。</a:t>
            </a:r>
            <a:endParaRPr lang="en-US" altLang="zh-CN" sz="2000" dirty="0"/>
          </a:p>
          <a:p>
            <a:pPr algn="just"/>
            <a:r>
              <a:rPr lang="en-US" altLang="zh-CN" sz="2000" dirty="0"/>
              <a:t>Article</a:t>
            </a:r>
            <a:r>
              <a:rPr lang="zh-CN" altLang="en-US" sz="2000" dirty="0"/>
              <a:t>模糊</a:t>
            </a:r>
            <a:endParaRPr lang="en-US" altLang="zh-CN" sz="2000" dirty="0"/>
          </a:p>
          <a:p>
            <a:pPr algn="just"/>
            <a:r>
              <a:rPr lang="zh-CN" altLang="en-US" sz="2000" dirty="0"/>
              <a:t>模型调参难度会很大</a:t>
            </a:r>
            <a:endParaRPr lang="en-US" altLang="zh-CN" sz="2000" dirty="0"/>
          </a:p>
          <a:p>
            <a:endParaRPr lang="zh-CN" altLang="en-US" dirty="0"/>
          </a:p>
        </p:txBody>
      </p:sp>
    </p:spTree>
    <p:extLst>
      <p:ext uri="{BB962C8B-B14F-4D97-AF65-F5344CB8AC3E}">
        <p14:creationId xmlns:p14="http://schemas.microsoft.com/office/powerpoint/2010/main" val="1745110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2DDBB2-D809-4E06-B42B-22A776554A9B}"/>
              </a:ext>
            </a:extLst>
          </p:cNvPr>
          <p:cNvSpPr txBox="1"/>
          <p:nvPr/>
        </p:nvSpPr>
        <p:spPr>
          <a:xfrm>
            <a:off x="1617134" y="664076"/>
            <a:ext cx="9245600" cy="5529847"/>
          </a:xfrm>
          <a:prstGeom prst="rect">
            <a:avLst/>
          </a:prstGeom>
          <a:noFill/>
        </p:spPr>
        <p:txBody>
          <a:bodyPr wrap="square" rtlCol="0">
            <a:spAutoFit/>
          </a:bodyPr>
          <a:lstStyle/>
          <a:p>
            <a:pPr algn="ctr"/>
            <a:r>
              <a:rPr lang="zh-CN" altLang="en-US" sz="2400" dirty="0"/>
              <a:t>小结：</a:t>
            </a:r>
            <a:endParaRPr lang="en-US" altLang="zh-CN" sz="2400" dirty="0"/>
          </a:p>
          <a:p>
            <a:pPr marL="342900" indent="-342900">
              <a:lnSpc>
                <a:spcPct val="200000"/>
              </a:lnSpc>
              <a:buFont typeface="Wingdings" panose="05000000000000000000" pitchFamily="2" charset="2"/>
              <a:buChar char="l"/>
            </a:pPr>
            <a:r>
              <a:rPr lang="zh-CN" altLang="en-US" sz="2400" dirty="0"/>
              <a:t>有非常明确的结论，并在文章相应位置展示</a:t>
            </a:r>
            <a:endParaRPr lang="en-US" altLang="zh-CN" sz="2400" dirty="0"/>
          </a:p>
          <a:p>
            <a:pPr marL="342900" indent="-342900">
              <a:lnSpc>
                <a:spcPct val="200000"/>
              </a:lnSpc>
              <a:buFont typeface="Wingdings" panose="05000000000000000000" pitchFamily="2" charset="2"/>
              <a:buChar char="l"/>
            </a:pPr>
            <a:r>
              <a:rPr lang="zh-CN" altLang="en-US" sz="2400" dirty="0"/>
              <a:t>完全完成了所有要求任务</a:t>
            </a:r>
            <a:endParaRPr lang="en-US" altLang="zh-CN" sz="2400" dirty="0"/>
          </a:p>
          <a:p>
            <a:pPr marL="342900" indent="-342900">
              <a:lnSpc>
                <a:spcPct val="200000"/>
              </a:lnSpc>
              <a:buFont typeface="Wingdings" panose="05000000000000000000" pitchFamily="2" charset="2"/>
              <a:buChar char="l"/>
            </a:pPr>
            <a:r>
              <a:rPr lang="zh-CN" altLang="en-US" sz="2400" dirty="0"/>
              <a:t>有高质量的图片</a:t>
            </a:r>
            <a:endParaRPr lang="en-US" altLang="zh-CN" sz="2400" dirty="0"/>
          </a:p>
          <a:p>
            <a:pPr marL="342900" indent="-342900">
              <a:lnSpc>
                <a:spcPct val="200000"/>
              </a:lnSpc>
              <a:buFont typeface="Wingdings" panose="05000000000000000000" pitchFamily="2" charset="2"/>
              <a:buChar char="l"/>
            </a:pPr>
            <a:r>
              <a:rPr lang="zh-CN" altLang="en-US" sz="2400" dirty="0"/>
              <a:t>写作结构框架齐整，有论文综述这种高质量内容</a:t>
            </a:r>
            <a:endParaRPr lang="en-US" altLang="zh-CN" sz="2400" dirty="0"/>
          </a:p>
          <a:p>
            <a:pPr marL="342900" indent="-342900">
              <a:lnSpc>
                <a:spcPct val="200000"/>
              </a:lnSpc>
              <a:buFont typeface="Wingdings" panose="05000000000000000000" pitchFamily="2" charset="2"/>
              <a:buChar char="l"/>
            </a:pPr>
            <a:r>
              <a:rPr lang="zh-CN" altLang="en-US" sz="2400" dirty="0"/>
              <a:t>框架搭建有数据支撑，基本不存在纯粹的想象</a:t>
            </a:r>
            <a:endParaRPr lang="en-US" altLang="zh-CN" sz="2400" dirty="0"/>
          </a:p>
          <a:p>
            <a:pPr marL="342900" indent="-342900">
              <a:lnSpc>
                <a:spcPct val="200000"/>
              </a:lnSpc>
              <a:buFont typeface="Wingdings" panose="05000000000000000000" pitchFamily="2" charset="2"/>
              <a:buChar char="l"/>
            </a:pPr>
            <a:r>
              <a:rPr lang="zh-CN" altLang="en-US" sz="2400" dirty="0"/>
              <a:t>结果验证有根据，</a:t>
            </a:r>
            <a:endParaRPr lang="en-US" altLang="zh-CN" sz="2400" dirty="0"/>
          </a:p>
          <a:p>
            <a:pPr>
              <a:lnSpc>
                <a:spcPct val="200000"/>
              </a:lnSpc>
            </a:pPr>
            <a:r>
              <a:rPr lang="en-US" altLang="zh-CN" sz="2400" dirty="0"/>
              <a:t>     </a:t>
            </a:r>
            <a:r>
              <a:rPr lang="zh-CN" altLang="en-US" sz="2400" dirty="0"/>
              <a:t>这题主要是与题目中的文章相一致，与常识（科学常识）相一致</a:t>
            </a:r>
          </a:p>
        </p:txBody>
      </p:sp>
    </p:spTree>
    <p:extLst>
      <p:ext uri="{BB962C8B-B14F-4D97-AF65-F5344CB8AC3E}">
        <p14:creationId xmlns:p14="http://schemas.microsoft.com/office/powerpoint/2010/main" val="270688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CB1C37B-C3CD-443E-AF80-2A76A8C977E0}"/>
              </a:ext>
            </a:extLst>
          </p:cNvPr>
          <p:cNvSpPr txBox="1"/>
          <p:nvPr/>
        </p:nvSpPr>
        <p:spPr>
          <a:xfrm>
            <a:off x="4478866" y="2397948"/>
            <a:ext cx="4064001" cy="2062103"/>
          </a:xfrm>
          <a:prstGeom prst="rect">
            <a:avLst/>
          </a:prstGeom>
          <a:noFill/>
        </p:spPr>
        <p:txBody>
          <a:bodyPr wrap="square" rtlCol="0">
            <a:spAutoFit/>
          </a:bodyPr>
          <a:lstStyle/>
          <a:p>
            <a:r>
              <a:rPr lang="en-US" altLang="zh-CN" sz="3200" dirty="0"/>
              <a:t>1.</a:t>
            </a:r>
            <a:r>
              <a:rPr lang="zh-CN" altLang="en-US" sz="3200" dirty="0"/>
              <a:t>上文的那个代码</a:t>
            </a:r>
            <a:endParaRPr lang="en-US" altLang="zh-CN" sz="3200" dirty="0"/>
          </a:p>
          <a:p>
            <a:r>
              <a:rPr lang="en-US" altLang="zh-CN" sz="3200" dirty="0"/>
              <a:t>2.Matlab</a:t>
            </a:r>
            <a:r>
              <a:rPr lang="zh-CN" altLang="en-US" sz="3200" dirty="0"/>
              <a:t>的一个工具</a:t>
            </a:r>
            <a:endParaRPr lang="en-US" altLang="zh-CN" sz="3200" dirty="0"/>
          </a:p>
          <a:p>
            <a:r>
              <a:rPr lang="en-US" altLang="zh-CN" sz="3200" dirty="0"/>
              <a:t>3.Pdf</a:t>
            </a:r>
            <a:r>
              <a:rPr lang="zh-CN" altLang="en-US" sz="3200" dirty="0"/>
              <a:t>拼接工具</a:t>
            </a:r>
            <a:endParaRPr lang="en-US" altLang="zh-CN" sz="3200" dirty="0"/>
          </a:p>
          <a:p>
            <a:r>
              <a:rPr lang="en-US" altLang="zh-CN" sz="3200" dirty="0"/>
              <a:t>4.</a:t>
            </a:r>
            <a:r>
              <a:rPr lang="zh-CN" altLang="en-US" sz="3200" dirty="0"/>
              <a:t>图片集合</a:t>
            </a:r>
            <a:endParaRPr lang="en-US" altLang="zh-CN" sz="3200" dirty="0"/>
          </a:p>
        </p:txBody>
      </p:sp>
    </p:spTree>
    <p:extLst>
      <p:ext uri="{BB962C8B-B14F-4D97-AF65-F5344CB8AC3E}">
        <p14:creationId xmlns:p14="http://schemas.microsoft.com/office/powerpoint/2010/main" val="2479199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3A348B3-1FE0-43CE-BC78-01394F4CAC34}"/>
              </a:ext>
            </a:extLst>
          </p:cNvPr>
          <p:cNvSpPr txBox="1"/>
          <p:nvPr/>
        </p:nvSpPr>
        <p:spPr>
          <a:xfrm>
            <a:off x="2218268" y="2139371"/>
            <a:ext cx="9177866" cy="2308324"/>
          </a:xfrm>
          <a:prstGeom prst="rect">
            <a:avLst/>
          </a:prstGeom>
          <a:noFill/>
        </p:spPr>
        <p:txBody>
          <a:bodyPr wrap="square" rtlCol="0">
            <a:spAutoFit/>
          </a:bodyPr>
          <a:lstStyle/>
          <a:p>
            <a:pPr algn="ctr"/>
            <a:r>
              <a:rPr lang="zh-CN" altLang="en-US" sz="3600" dirty="0"/>
              <a:t>到</a:t>
            </a:r>
            <a:r>
              <a:rPr lang="en-US" altLang="zh-CN" sz="3600" dirty="0"/>
              <a:t>20</a:t>
            </a:r>
            <a:r>
              <a:rPr lang="zh-CN" altLang="en-US" sz="3600" dirty="0"/>
              <a:t>日为止的安排：</a:t>
            </a:r>
            <a:endParaRPr lang="en-US" altLang="zh-CN" sz="3600" dirty="0"/>
          </a:p>
          <a:p>
            <a:r>
              <a:rPr lang="en-US" altLang="zh-CN" sz="3600" dirty="0"/>
              <a:t>1</a:t>
            </a:r>
            <a:r>
              <a:rPr lang="zh-CN" altLang="en-US" sz="3600" dirty="0"/>
              <a:t>、完成</a:t>
            </a:r>
            <a:r>
              <a:rPr lang="en-US" altLang="zh-CN" sz="3600" dirty="0"/>
              <a:t>2021D</a:t>
            </a:r>
            <a:r>
              <a:rPr lang="zh-CN" altLang="en-US" sz="3600" dirty="0"/>
              <a:t>的一个</a:t>
            </a:r>
            <a:r>
              <a:rPr lang="en-US" altLang="zh-CN" sz="3600" dirty="0"/>
              <a:t>latex</a:t>
            </a:r>
            <a:r>
              <a:rPr lang="zh-CN" altLang="en-US" sz="3600" dirty="0"/>
              <a:t>论文复现</a:t>
            </a:r>
            <a:endParaRPr lang="en-US" altLang="zh-CN" sz="3600" dirty="0"/>
          </a:p>
          <a:p>
            <a:r>
              <a:rPr lang="en-US" altLang="zh-CN" sz="3600" dirty="0"/>
              <a:t>2</a:t>
            </a:r>
            <a:r>
              <a:rPr lang="zh-CN" altLang="en-US" sz="3600" dirty="0"/>
              <a:t>、上文的相关阅读报告</a:t>
            </a:r>
            <a:endParaRPr lang="en-US" altLang="zh-CN" sz="3600" dirty="0"/>
          </a:p>
          <a:p>
            <a:r>
              <a:rPr lang="en-US" altLang="zh-CN" sz="3600" dirty="0"/>
              <a:t>3</a:t>
            </a:r>
            <a:r>
              <a:rPr lang="zh-CN" altLang="en-US" sz="3600" dirty="0"/>
              <a:t>、</a:t>
            </a:r>
            <a:r>
              <a:rPr lang="en-US" altLang="zh-CN" sz="3600" dirty="0"/>
              <a:t>2020A</a:t>
            </a:r>
            <a:r>
              <a:rPr lang="zh-CN" altLang="en-US" sz="3600" dirty="0"/>
              <a:t>的</a:t>
            </a:r>
            <a:r>
              <a:rPr lang="en-US" altLang="zh-CN" sz="3600" dirty="0"/>
              <a:t>1</a:t>
            </a:r>
            <a:r>
              <a:rPr lang="zh-CN" altLang="en-US" sz="3600" dirty="0"/>
              <a:t>篇论文阅读报告</a:t>
            </a:r>
          </a:p>
        </p:txBody>
      </p:sp>
    </p:spTree>
    <p:extLst>
      <p:ext uri="{BB962C8B-B14F-4D97-AF65-F5344CB8AC3E}">
        <p14:creationId xmlns:p14="http://schemas.microsoft.com/office/powerpoint/2010/main" val="159208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B7874E9-B628-498D-BD5B-A522F8D89B2B}"/>
              </a:ext>
            </a:extLst>
          </p:cNvPr>
          <p:cNvSpPr txBox="1"/>
          <p:nvPr/>
        </p:nvSpPr>
        <p:spPr>
          <a:xfrm>
            <a:off x="2288406" y="458593"/>
            <a:ext cx="10118558" cy="2031325"/>
          </a:xfrm>
          <a:prstGeom prst="rect">
            <a:avLst/>
          </a:prstGeom>
          <a:noFill/>
        </p:spPr>
        <p:txBody>
          <a:bodyPr wrap="square">
            <a:spAutoFit/>
          </a:bodyPr>
          <a:lstStyle/>
          <a:p>
            <a:r>
              <a:rPr lang="zh-CN" altLang="en-US" dirty="0"/>
              <a:t>The most obvious identity of fungi is decomposer. According to Chen M R [6], litter de-</a:t>
            </a:r>
          </a:p>
          <a:p>
            <a:r>
              <a:rPr lang="zh-CN" altLang="en-US" dirty="0"/>
              <a:t>composition generally includes three stages: </a:t>
            </a:r>
            <a:r>
              <a:rPr lang="zh-CN" altLang="en-US" dirty="0">
                <a:highlight>
                  <a:srgbClr val="FFFF00"/>
                </a:highlight>
              </a:rPr>
              <a:t>leaching stage, crushing stage, and organic matter</a:t>
            </a:r>
          </a:p>
          <a:p>
            <a:r>
              <a:rPr lang="zh-CN" altLang="en-US" dirty="0">
                <a:highlight>
                  <a:srgbClr val="FFFF00"/>
                </a:highlight>
              </a:rPr>
              <a:t>catabolism stage</a:t>
            </a:r>
            <a:r>
              <a:rPr lang="zh-CN" altLang="en-US" dirty="0"/>
              <a:t>. Among them, the leaching stage refers to that the soluble matter in the litter</a:t>
            </a:r>
          </a:p>
          <a:p>
            <a:r>
              <a:rPr lang="zh-CN" altLang="en-US" dirty="0"/>
              <a:t>is washed away by water. Physical comminution, for instance, animal chewing, alternation of</a:t>
            </a:r>
          </a:p>
          <a:p>
            <a:r>
              <a:rPr lang="zh-CN" altLang="en-US" dirty="0"/>
              <a:t>soil drying and wetting, freezing and thawing, precipitation, and other factors can crush the tree</a:t>
            </a:r>
          </a:p>
          <a:p>
            <a:r>
              <a:rPr lang="zh-CN" altLang="en-US" dirty="0"/>
              <a:t>residues in varying degrees [6, 7]. Metabolism refers to the transformation of more complex</a:t>
            </a:r>
          </a:p>
          <a:p>
            <a:r>
              <a:rPr lang="zh-CN" altLang="en-US" dirty="0"/>
              <a:t>organic compounds to simple salt and water molecules.</a:t>
            </a:r>
          </a:p>
        </p:txBody>
      </p:sp>
      <p:pic>
        <p:nvPicPr>
          <p:cNvPr id="5" name="图片 4">
            <a:extLst>
              <a:ext uri="{FF2B5EF4-FFF2-40B4-BE49-F238E27FC236}">
                <a16:creationId xmlns:a16="http://schemas.microsoft.com/office/drawing/2014/main" id="{12467265-842C-4B6D-B7A4-6BEEA7E12206}"/>
              </a:ext>
            </a:extLst>
          </p:cNvPr>
          <p:cNvPicPr>
            <a:picLocks noChangeAspect="1"/>
          </p:cNvPicPr>
          <p:nvPr/>
        </p:nvPicPr>
        <p:blipFill>
          <a:blip r:embed="rId2"/>
          <a:stretch>
            <a:fillRect/>
          </a:stretch>
        </p:blipFill>
        <p:spPr>
          <a:xfrm>
            <a:off x="150824" y="187067"/>
            <a:ext cx="2476846" cy="342948"/>
          </a:xfrm>
          <a:prstGeom prst="rect">
            <a:avLst/>
          </a:prstGeom>
        </p:spPr>
      </p:pic>
      <p:sp>
        <p:nvSpPr>
          <p:cNvPr id="8" name="文本框 7">
            <a:extLst>
              <a:ext uri="{FF2B5EF4-FFF2-40B4-BE49-F238E27FC236}">
                <a16:creationId xmlns:a16="http://schemas.microsoft.com/office/drawing/2014/main" id="{822B12A3-4BCD-41A4-B0EE-913EC9195834}"/>
              </a:ext>
            </a:extLst>
          </p:cNvPr>
          <p:cNvSpPr txBox="1"/>
          <p:nvPr/>
        </p:nvSpPr>
        <p:spPr>
          <a:xfrm>
            <a:off x="365760" y="1325299"/>
            <a:ext cx="1569660" cy="369332"/>
          </a:xfrm>
          <a:prstGeom prst="rect">
            <a:avLst/>
          </a:prstGeom>
          <a:noFill/>
        </p:spPr>
        <p:txBody>
          <a:bodyPr wrap="none" rtlCol="0">
            <a:spAutoFit/>
          </a:bodyPr>
          <a:lstStyle/>
          <a:p>
            <a:r>
              <a:rPr lang="zh-CN" altLang="en-US" dirty="0"/>
              <a:t>分解的三阶段</a:t>
            </a:r>
          </a:p>
        </p:txBody>
      </p:sp>
      <p:sp>
        <p:nvSpPr>
          <p:cNvPr id="10" name="文本框 9">
            <a:extLst>
              <a:ext uri="{FF2B5EF4-FFF2-40B4-BE49-F238E27FC236}">
                <a16:creationId xmlns:a16="http://schemas.microsoft.com/office/drawing/2014/main" id="{B140111D-3C17-4179-B45A-055F41F28AE0}"/>
              </a:ext>
            </a:extLst>
          </p:cNvPr>
          <p:cNvSpPr txBox="1"/>
          <p:nvPr/>
        </p:nvSpPr>
        <p:spPr>
          <a:xfrm>
            <a:off x="2288408" y="2505747"/>
            <a:ext cx="11037771" cy="2031325"/>
          </a:xfrm>
          <a:prstGeom prst="rect">
            <a:avLst/>
          </a:prstGeom>
          <a:noFill/>
        </p:spPr>
        <p:txBody>
          <a:bodyPr wrap="square">
            <a:spAutoFit/>
          </a:bodyPr>
          <a:lstStyle/>
          <a:p>
            <a:r>
              <a:rPr lang="zh-CN" altLang="en-US" dirty="0"/>
              <a:t>The catabolism of organic matter is generally accomplished by microorganisms. Y u shuling</a:t>
            </a:r>
          </a:p>
          <a:p>
            <a:r>
              <a:rPr lang="zh-CN" altLang="en-US" dirty="0"/>
              <a:t>[8] proposed that fungi, especially filamentous fungi, play an important role in litter decompo-</a:t>
            </a:r>
          </a:p>
          <a:p>
            <a:r>
              <a:rPr lang="zh-CN" altLang="en-US" dirty="0"/>
              <a:t>sition. Findlay et al. [1] pointed out the hyphae of fungi can penetrate into plant debris and</a:t>
            </a:r>
          </a:p>
          <a:p>
            <a:r>
              <a:rPr lang="zh-CN" altLang="en-US" dirty="0"/>
              <a:t>secrete extracellular enzymes to degrade recalcitrant substances (such as lignin) contained in</a:t>
            </a:r>
          </a:p>
          <a:p>
            <a:r>
              <a:rPr lang="zh-CN" altLang="en-US" dirty="0"/>
              <a:t>the litter, so as to soften plant debris, change the structure and chemical composition of litter,</a:t>
            </a:r>
          </a:p>
          <a:p>
            <a:r>
              <a:rPr lang="zh-CN" altLang="en-US" dirty="0"/>
              <a:t>which is conducive to the further colonization of bacteria and other microorganisms and the</a:t>
            </a:r>
          </a:p>
          <a:p>
            <a:r>
              <a:rPr lang="zh-CN" altLang="en-US" dirty="0"/>
              <a:t>feeding of soil animals [9, 10]</a:t>
            </a:r>
          </a:p>
        </p:txBody>
      </p:sp>
      <p:sp>
        <p:nvSpPr>
          <p:cNvPr id="13" name="文本框 12">
            <a:extLst>
              <a:ext uri="{FF2B5EF4-FFF2-40B4-BE49-F238E27FC236}">
                <a16:creationId xmlns:a16="http://schemas.microsoft.com/office/drawing/2014/main" id="{A273B723-E2A9-4165-AB37-872B89AA320F}"/>
              </a:ext>
            </a:extLst>
          </p:cNvPr>
          <p:cNvSpPr txBox="1"/>
          <p:nvPr/>
        </p:nvSpPr>
        <p:spPr>
          <a:xfrm>
            <a:off x="365760" y="3202608"/>
            <a:ext cx="1800493" cy="369332"/>
          </a:xfrm>
          <a:prstGeom prst="rect">
            <a:avLst/>
          </a:prstGeom>
          <a:noFill/>
        </p:spPr>
        <p:txBody>
          <a:bodyPr wrap="none" rtlCol="0">
            <a:spAutoFit/>
          </a:bodyPr>
          <a:lstStyle/>
          <a:p>
            <a:r>
              <a:rPr lang="zh-CN" altLang="en-US" dirty="0"/>
              <a:t>真菌的分解机理</a:t>
            </a:r>
          </a:p>
        </p:txBody>
      </p:sp>
      <p:sp>
        <p:nvSpPr>
          <p:cNvPr id="15" name="文本框 14">
            <a:extLst>
              <a:ext uri="{FF2B5EF4-FFF2-40B4-BE49-F238E27FC236}">
                <a16:creationId xmlns:a16="http://schemas.microsoft.com/office/drawing/2014/main" id="{4C84875C-43F4-428B-AF1A-B9FE04C15509}"/>
              </a:ext>
            </a:extLst>
          </p:cNvPr>
          <p:cNvSpPr txBox="1"/>
          <p:nvPr/>
        </p:nvSpPr>
        <p:spPr>
          <a:xfrm>
            <a:off x="2288406" y="4787826"/>
            <a:ext cx="10469880" cy="1754326"/>
          </a:xfrm>
          <a:prstGeom prst="rect">
            <a:avLst/>
          </a:prstGeom>
          <a:noFill/>
        </p:spPr>
        <p:txBody>
          <a:bodyPr wrap="square">
            <a:spAutoFit/>
          </a:bodyPr>
          <a:lstStyle/>
          <a:p>
            <a:r>
              <a:rPr lang="zh-CN" altLang="en-US" dirty="0"/>
              <a:t>The complete decomposition of litter is completed under the action of various litter decom-</a:t>
            </a:r>
          </a:p>
          <a:p>
            <a:r>
              <a:rPr lang="zh-CN" altLang="en-US" dirty="0"/>
              <a:t>posing enzymes [11]. Dick [12] showed that the activities of litter decomposing enzymes were</a:t>
            </a:r>
          </a:p>
          <a:p>
            <a:r>
              <a:rPr lang="zh-CN" altLang="en-US" dirty="0"/>
              <a:t>significantly positively correlated with the microbial biomass. Zhang Ruiqing et al. [13] mea-</a:t>
            </a:r>
          </a:p>
          <a:p>
            <a:r>
              <a:rPr lang="zh-CN" altLang="en-US" dirty="0"/>
              <a:t>sured a variety of enzymes related to the carbon cycle in the process of litter decomposition in</a:t>
            </a:r>
          </a:p>
          <a:p>
            <a:r>
              <a:rPr lang="zh-CN" altLang="en-US" dirty="0"/>
              <a:t>the tropical rain forest, and pointed out that enzymes related to the carbon cycle can be used as</a:t>
            </a:r>
          </a:p>
          <a:p>
            <a:r>
              <a:rPr lang="zh-CN" altLang="en-US" dirty="0"/>
              <a:t>an important indicator of organic matter decomposition.</a:t>
            </a:r>
          </a:p>
        </p:txBody>
      </p:sp>
      <p:sp>
        <p:nvSpPr>
          <p:cNvPr id="16" name="文本框 15">
            <a:extLst>
              <a:ext uri="{FF2B5EF4-FFF2-40B4-BE49-F238E27FC236}">
                <a16:creationId xmlns:a16="http://schemas.microsoft.com/office/drawing/2014/main" id="{0F46F799-BD32-473C-A7C3-27BF0A39F57B}"/>
              </a:ext>
            </a:extLst>
          </p:cNvPr>
          <p:cNvSpPr txBox="1"/>
          <p:nvPr/>
        </p:nvSpPr>
        <p:spPr>
          <a:xfrm>
            <a:off x="365760" y="5079917"/>
            <a:ext cx="1800493" cy="1200329"/>
          </a:xfrm>
          <a:prstGeom prst="rect">
            <a:avLst/>
          </a:prstGeom>
          <a:noFill/>
        </p:spPr>
        <p:txBody>
          <a:bodyPr wrap="square" rtlCol="0">
            <a:spAutoFit/>
          </a:bodyPr>
          <a:lstStyle/>
          <a:p>
            <a:r>
              <a:rPr lang="zh-CN" altLang="en-US" dirty="0"/>
              <a:t>酶的作用与碳循环相关的酶可以作为有机质分解的重要指标。</a:t>
            </a:r>
          </a:p>
        </p:txBody>
      </p:sp>
    </p:spTree>
    <p:extLst>
      <p:ext uri="{BB962C8B-B14F-4D97-AF65-F5344CB8AC3E}">
        <p14:creationId xmlns:p14="http://schemas.microsoft.com/office/powerpoint/2010/main" val="4106987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47A80E-F83F-4AE1-AD14-9219ED19A31F}"/>
              </a:ext>
            </a:extLst>
          </p:cNvPr>
          <p:cNvSpPr txBox="1"/>
          <p:nvPr/>
        </p:nvSpPr>
        <p:spPr>
          <a:xfrm>
            <a:off x="2577164" y="1120675"/>
            <a:ext cx="10176310" cy="3416320"/>
          </a:xfrm>
          <a:prstGeom prst="rect">
            <a:avLst/>
          </a:prstGeom>
          <a:noFill/>
        </p:spPr>
        <p:txBody>
          <a:bodyPr wrap="square">
            <a:spAutoFit/>
          </a:bodyPr>
          <a:lstStyle/>
          <a:p>
            <a:r>
              <a:rPr lang="zh-CN" altLang="en-US" dirty="0"/>
              <a:t>Wang Qibing et al. [14] claimed that the decomposition rate of litter will increase with the</a:t>
            </a:r>
          </a:p>
          <a:p>
            <a:r>
              <a:rPr lang="zh-CN" altLang="en-US" dirty="0"/>
              <a:t>increasing temperature [15]. The research results of Liu Qiang and Vitousek [14, 15] showed</a:t>
            </a:r>
          </a:p>
          <a:p>
            <a:r>
              <a:rPr lang="zh-CN" altLang="en-US" dirty="0"/>
              <a:t>that the temperature will begin to decrease with the increasing altitude, and the decomposition</a:t>
            </a:r>
          </a:p>
          <a:p>
            <a:r>
              <a:rPr lang="zh-CN" altLang="en-US" dirty="0"/>
              <a:t>rate will be significantly reduced. Moore et al. [16] believed that on a large spatial scale, the</a:t>
            </a:r>
          </a:p>
          <a:p>
            <a:r>
              <a:rPr lang="zh-CN" altLang="en-US" dirty="0"/>
              <a:t>annual average temperature was considered to be the dominant climate factor affecting forest</a:t>
            </a:r>
          </a:p>
          <a:p>
            <a:r>
              <a:rPr lang="zh-CN" altLang="en-US" dirty="0"/>
              <a:t>litter decomposition. The decomposition rate of litter in each climate zone was tropical &gt;</a:t>
            </a:r>
          </a:p>
          <a:p>
            <a:r>
              <a:rPr lang="zh-CN" altLang="en-US" dirty="0"/>
              <a:t>subtropical &gt; temperate &gt; cold temperate [17, 18]. Under the action of high temperature and</a:t>
            </a:r>
          </a:p>
          <a:p>
            <a:r>
              <a:rPr lang="zh-CN" altLang="en-US" dirty="0"/>
              <a:t>high humidity, the soil microbial activity in low latitude and low altitude areas is generally</a:t>
            </a:r>
          </a:p>
          <a:p>
            <a:r>
              <a:rPr lang="zh-CN" altLang="en-US" dirty="0"/>
              <a:t>higher, the decomposition rate of litter is faster, and the accumulation rate of forest surface</a:t>
            </a:r>
          </a:p>
          <a:p>
            <a:r>
              <a:rPr lang="zh-CN" altLang="en-US" dirty="0"/>
              <a:t>organic matter is slow. On the contrary, limited by low temperature, microbial activity in high</a:t>
            </a:r>
          </a:p>
          <a:p>
            <a:r>
              <a:rPr lang="zh-CN" altLang="en-US" dirty="0"/>
              <a:t>latitude and high altitude areas is generally low, litter decomposition rate is slow, and forest</a:t>
            </a:r>
          </a:p>
          <a:p>
            <a:r>
              <a:rPr lang="zh-CN" altLang="en-US" dirty="0"/>
              <a:t>surface organic matter accumulation is large [1, 16, 17].</a:t>
            </a:r>
          </a:p>
        </p:txBody>
      </p:sp>
      <p:sp>
        <p:nvSpPr>
          <p:cNvPr id="7" name="文本框 6">
            <a:extLst>
              <a:ext uri="{FF2B5EF4-FFF2-40B4-BE49-F238E27FC236}">
                <a16:creationId xmlns:a16="http://schemas.microsoft.com/office/drawing/2014/main" id="{D5F94041-44F8-44D8-BFE8-16276BEC3613}"/>
              </a:ext>
            </a:extLst>
          </p:cNvPr>
          <p:cNvSpPr txBox="1"/>
          <p:nvPr/>
        </p:nvSpPr>
        <p:spPr>
          <a:xfrm>
            <a:off x="175661" y="2155066"/>
            <a:ext cx="2401503" cy="1200329"/>
          </a:xfrm>
          <a:prstGeom prst="rect">
            <a:avLst/>
          </a:prstGeom>
          <a:noFill/>
        </p:spPr>
        <p:txBody>
          <a:bodyPr wrap="square">
            <a:spAutoFit/>
          </a:bodyPr>
          <a:lstStyle/>
          <a:p>
            <a:r>
              <a:rPr lang="zh-CN" altLang="en-US" dirty="0"/>
              <a:t>环境气候因素的影响</a:t>
            </a:r>
          </a:p>
          <a:p>
            <a:r>
              <a:rPr lang="zh-CN" altLang="en-US" dirty="0"/>
              <a:t>年平均气温被认为是影响森林凋落物分解的主导气候因子。</a:t>
            </a:r>
          </a:p>
        </p:txBody>
      </p:sp>
      <p:sp>
        <p:nvSpPr>
          <p:cNvPr id="8" name="文本框 7">
            <a:extLst>
              <a:ext uri="{FF2B5EF4-FFF2-40B4-BE49-F238E27FC236}">
                <a16:creationId xmlns:a16="http://schemas.microsoft.com/office/drawing/2014/main" id="{4A599EA4-BE0C-47FB-8B5D-79ACFF32EF01}"/>
              </a:ext>
            </a:extLst>
          </p:cNvPr>
          <p:cNvSpPr txBox="1"/>
          <p:nvPr/>
        </p:nvSpPr>
        <p:spPr>
          <a:xfrm>
            <a:off x="3231682" y="4851133"/>
            <a:ext cx="6647974" cy="1477328"/>
          </a:xfrm>
          <a:prstGeom prst="rect">
            <a:avLst/>
          </a:prstGeom>
          <a:noFill/>
        </p:spPr>
        <p:txBody>
          <a:bodyPr wrap="none" rtlCol="0">
            <a:spAutoFit/>
          </a:bodyPr>
          <a:lstStyle/>
          <a:p>
            <a:r>
              <a:rPr lang="zh-CN" altLang="en-US" dirty="0"/>
              <a:t>文献综述这一段的作用主要是</a:t>
            </a:r>
            <a:endParaRPr lang="en-US" altLang="zh-CN" dirty="0"/>
          </a:p>
          <a:p>
            <a:r>
              <a:rPr lang="zh-CN" altLang="en-US" dirty="0"/>
              <a:t>第一：三个阶段的描述对后面假设有用，</a:t>
            </a:r>
            <a:endParaRPr lang="en-US" altLang="zh-CN" dirty="0"/>
          </a:p>
          <a:p>
            <a:r>
              <a:rPr lang="zh-CN" altLang="en-US" dirty="0"/>
              <a:t>第二：酶这个因素与后面的假设相关</a:t>
            </a:r>
            <a:endParaRPr lang="en-US" altLang="zh-CN" dirty="0"/>
          </a:p>
          <a:p>
            <a:r>
              <a:rPr lang="zh-CN" altLang="en-US" dirty="0"/>
              <a:t>第三：环境气候因素这一段比较不同地域，与题目中的要求相符</a:t>
            </a:r>
            <a:endParaRPr lang="en-US" altLang="zh-CN" dirty="0"/>
          </a:p>
          <a:p>
            <a:r>
              <a:rPr lang="zh-CN" altLang="en-US" dirty="0"/>
              <a:t>分解机理这一段对后面计算没影响，但是显得专业</a:t>
            </a:r>
            <a:endParaRPr lang="en-US" altLang="zh-CN" dirty="0"/>
          </a:p>
        </p:txBody>
      </p:sp>
    </p:spTree>
    <p:extLst>
      <p:ext uri="{BB962C8B-B14F-4D97-AF65-F5344CB8AC3E}">
        <p14:creationId xmlns:p14="http://schemas.microsoft.com/office/powerpoint/2010/main" val="26595177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492</TotalTime>
  <Words>3616</Words>
  <Application>Microsoft Office PowerPoint</Application>
  <PresentationFormat>宽屏</PresentationFormat>
  <Paragraphs>251</Paragraphs>
  <Slides>75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75</vt:i4>
      </vt:variant>
    </vt:vector>
  </HeadingPairs>
  <TitlesOfParts>
    <vt:vector size="81" baseType="lpstr">
      <vt:lpstr>等线</vt:lpstr>
      <vt:lpstr>等线 Light</vt:lpstr>
      <vt:lpstr>仿宋</vt:lpstr>
      <vt:lpstr>Arial</vt:lpstr>
      <vt:lpstr>Wingdings</vt:lpstr>
      <vt:lpstr>Office 主题​​</vt:lpstr>
      <vt:lpstr>    2021A2122025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2021A 2120808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2022A</dc:title>
  <dc:creator>小 小说</dc:creator>
  <cp:lastModifiedBy>小 小说</cp:lastModifiedBy>
  <cp:revision>135</cp:revision>
  <dcterms:created xsi:type="dcterms:W3CDTF">2023-01-15T13:07:00Z</dcterms:created>
  <dcterms:modified xsi:type="dcterms:W3CDTF">2023-01-20T12:45:42Z</dcterms:modified>
</cp:coreProperties>
</file>